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s/slide47.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s/slide45.xml" ContentType="application/vnd.openxmlformats-officedocument.presentationml.slide+xml"/>
  <Override PartName="/ppt/slides/slide54.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slides/slide5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slides/slide50.xml" ContentType="application/vnd.openxmlformats-officedocument.presentationml.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4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Layouts/slideLayout3.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92" r:id="rId19"/>
    <p:sldId id="293" r:id="rId20"/>
    <p:sldId id="291" r:id="rId21"/>
    <p:sldId id="309" r:id="rId22"/>
    <p:sldId id="310" r:id="rId23"/>
    <p:sldId id="275" r:id="rId24"/>
    <p:sldId id="276" r:id="rId25"/>
    <p:sldId id="277" r:id="rId26"/>
    <p:sldId id="278" r:id="rId27"/>
    <p:sldId id="279" r:id="rId28"/>
    <p:sldId id="282" r:id="rId29"/>
    <p:sldId id="283" r:id="rId30"/>
    <p:sldId id="289" r:id="rId31"/>
    <p:sldId id="294" r:id="rId32"/>
    <p:sldId id="295" r:id="rId33"/>
    <p:sldId id="296" r:id="rId34"/>
    <p:sldId id="297" r:id="rId35"/>
    <p:sldId id="298" r:id="rId36"/>
    <p:sldId id="299" r:id="rId37"/>
    <p:sldId id="300" r:id="rId38"/>
    <p:sldId id="301" r:id="rId39"/>
    <p:sldId id="302" r:id="rId40"/>
    <p:sldId id="303" r:id="rId41"/>
    <p:sldId id="304" r:id="rId42"/>
    <p:sldId id="305" r:id="rId43"/>
    <p:sldId id="306" r:id="rId44"/>
    <p:sldId id="307" r:id="rId45"/>
    <p:sldId id="308" r:id="rId46"/>
    <p:sldId id="311" r:id="rId47"/>
    <p:sldId id="312" r:id="rId48"/>
    <p:sldId id="313" r:id="rId49"/>
    <p:sldId id="314" r:id="rId50"/>
    <p:sldId id="315" r:id="rId51"/>
    <p:sldId id="316" r:id="rId52"/>
    <p:sldId id="317" r:id="rId53"/>
    <p:sldId id="318" r:id="rId54"/>
    <p:sldId id="319" r:id="rId55"/>
    <p:sldId id="290" r:id="rId5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68" d="100"/>
          <a:sy n="68" d="100"/>
        </p:scale>
        <p:origin x="-1446" y="-96"/>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27FBAC9C-74AA-47BA-AA6D-E79AF89777C7}" type="datetimeFigureOut">
              <a:rPr lang="en-US" smtClean="0"/>
              <a:pPr/>
              <a:t>5/15/2021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8C8A88-FC15-4BCC-AF15-F34058B8BB82}"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7FBAC9C-74AA-47BA-AA6D-E79AF89777C7}" type="datetimeFigureOut">
              <a:rPr lang="en-US" smtClean="0"/>
              <a:pPr/>
              <a:t>5/15/2021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8C8A88-FC15-4BCC-AF15-F34058B8BB82}"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7FBAC9C-74AA-47BA-AA6D-E79AF89777C7}" type="datetimeFigureOut">
              <a:rPr lang="en-US" smtClean="0"/>
              <a:pPr/>
              <a:t>5/15/2021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8C8A88-FC15-4BCC-AF15-F34058B8BB82}"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7FBAC9C-74AA-47BA-AA6D-E79AF89777C7}" type="datetimeFigureOut">
              <a:rPr lang="en-US" smtClean="0"/>
              <a:pPr/>
              <a:t>5/15/2021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8C8A88-FC15-4BCC-AF15-F34058B8BB82}"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7FBAC9C-74AA-47BA-AA6D-E79AF89777C7}" type="datetimeFigureOut">
              <a:rPr lang="en-US" smtClean="0"/>
              <a:pPr/>
              <a:t>5/15/2021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F8C8A88-FC15-4BCC-AF15-F34058B8BB82}"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27FBAC9C-74AA-47BA-AA6D-E79AF89777C7}" type="datetimeFigureOut">
              <a:rPr lang="en-US" smtClean="0"/>
              <a:pPr/>
              <a:t>5/15/2021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8C8A88-FC15-4BCC-AF15-F34058B8BB82}"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27FBAC9C-74AA-47BA-AA6D-E79AF89777C7}" type="datetimeFigureOut">
              <a:rPr lang="en-US" smtClean="0"/>
              <a:pPr/>
              <a:t>5/15/2021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F8C8A88-FC15-4BCC-AF15-F34058B8BB82}"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27FBAC9C-74AA-47BA-AA6D-E79AF89777C7}" type="datetimeFigureOut">
              <a:rPr lang="en-US" smtClean="0"/>
              <a:pPr/>
              <a:t>5/15/2021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F8C8A88-FC15-4BCC-AF15-F34058B8BB82}"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7FBAC9C-74AA-47BA-AA6D-E79AF89777C7}" type="datetimeFigureOut">
              <a:rPr lang="en-US" smtClean="0"/>
              <a:pPr/>
              <a:t>5/15/2021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F8C8A88-FC15-4BCC-AF15-F34058B8BB82}"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7FBAC9C-74AA-47BA-AA6D-E79AF89777C7}" type="datetimeFigureOut">
              <a:rPr lang="en-US" smtClean="0"/>
              <a:pPr/>
              <a:t>5/15/2021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8C8A88-FC15-4BCC-AF15-F34058B8BB82}"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7FBAC9C-74AA-47BA-AA6D-E79AF89777C7}" type="datetimeFigureOut">
              <a:rPr lang="en-US" smtClean="0"/>
              <a:pPr/>
              <a:t>5/15/2021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F8C8A88-FC15-4BCC-AF15-F34058B8BB82}"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7FBAC9C-74AA-47BA-AA6D-E79AF89777C7}" type="datetimeFigureOut">
              <a:rPr lang="en-US" smtClean="0"/>
              <a:pPr/>
              <a:t>5/15/2021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F8C8A88-FC15-4BCC-AF15-F34058B8BB82}"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jpeg"/></Relationships>
</file>

<file path=ppt/slides/_rels/slide3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4.xml"/><Relationship Id="rId4" Type="http://schemas.openxmlformats.org/officeDocument/2006/relationships/image" Target="../media/image1.jpeg"/></Relationships>
</file>

<file path=ppt/slides/_rels/slide3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4.xml"/><Relationship Id="rId4" Type="http://schemas.openxmlformats.org/officeDocument/2006/relationships/image" Target="../media/image1.jpeg"/></Relationships>
</file>

<file path=ppt/slides/_rels/slide3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4.xml"/><Relationship Id="rId4" Type="http://schemas.openxmlformats.org/officeDocument/2006/relationships/image" Target="../media/image1.jpeg"/></Relationships>
</file>

<file path=ppt/slides/_rels/slide3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4.xml"/><Relationship Id="rId4" Type="http://schemas.openxmlformats.org/officeDocument/2006/relationships/image" Target="../media/image1.jpeg"/></Relationships>
</file>

<file path=ppt/slides/_rels/slide44.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Layout" Target="../slideLayouts/slideLayout4.xml"/><Relationship Id="rId4" Type="http://schemas.openxmlformats.org/officeDocument/2006/relationships/image" Target="../media/image1.jpeg"/></Relationships>
</file>

<file path=ppt/slides/_rels/slide4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43001"/>
            <a:ext cx="7772400" cy="2457450"/>
          </a:xfrm>
        </p:spPr>
        <p:txBody>
          <a:bodyPr>
            <a:normAutofit fontScale="90000"/>
          </a:bodyPr>
          <a:lstStyle/>
          <a:p>
            <a:pPr>
              <a:lnSpc>
                <a:spcPct val="150000"/>
              </a:lnSpc>
            </a:pPr>
            <a:r>
              <a:rPr lang="en-US" sz="1800" b="1" dirty="0" smtClean="0">
                <a:latin typeface="Times New Roman" pitchFamily="18" charset="0"/>
                <a:cs typeface="Times New Roman" pitchFamily="18" charset="0"/>
              </a:rPr>
              <a:t/>
            </a:r>
            <a:br>
              <a:rPr lang="en-US" sz="1800" b="1" dirty="0" smtClean="0">
                <a:latin typeface="Times New Roman" pitchFamily="18" charset="0"/>
                <a:cs typeface="Times New Roman" pitchFamily="18" charset="0"/>
              </a:rPr>
            </a:br>
            <a:r>
              <a:rPr lang="en-US" sz="1800" b="1" dirty="0">
                <a:latin typeface="Times New Roman" pitchFamily="18" charset="0"/>
                <a:cs typeface="Times New Roman" pitchFamily="18" charset="0"/>
              </a:rPr>
              <a:t/>
            </a:r>
            <a:br>
              <a:rPr lang="en-US" sz="1800" b="1" dirty="0">
                <a:latin typeface="Times New Roman" pitchFamily="18" charset="0"/>
                <a:cs typeface="Times New Roman" pitchFamily="18" charset="0"/>
              </a:rPr>
            </a:br>
            <a:r>
              <a:rPr lang="en-US" sz="1800" b="1" dirty="0" smtClean="0">
                <a:latin typeface="Times New Roman" pitchFamily="18" charset="0"/>
                <a:cs typeface="Times New Roman" pitchFamily="18" charset="0"/>
              </a:rPr>
              <a:t/>
            </a:r>
            <a:br>
              <a:rPr lang="en-US" sz="1800" b="1" dirty="0" smtClean="0">
                <a:latin typeface="Times New Roman" pitchFamily="18" charset="0"/>
                <a:cs typeface="Times New Roman" pitchFamily="18" charset="0"/>
              </a:rPr>
            </a:br>
            <a:r>
              <a:rPr lang="en-US" sz="1800" b="1" dirty="0">
                <a:latin typeface="Times New Roman" pitchFamily="18" charset="0"/>
                <a:cs typeface="Times New Roman" pitchFamily="18" charset="0"/>
              </a:rPr>
              <a:t/>
            </a:r>
            <a:br>
              <a:rPr lang="en-US" sz="1800" b="1" dirty="0">
                <a:latin typeface="Times New Roman" pitchFamily="18" charset="0"/>
                <a:cs typeface="Times New Roman" pitchFamily="18" charset="0"/>
              </a:rPr>
            </a:br>
            <a:r>
              <a:rPr lang="en-US" sz="1800" b="1" dirty="0" smtClean="0">
                <a:latin typeface="Times New Roman" pitchFamily="18" charset="0"/>
                <a:cs typeface="Times New Roman" pitchFamily="18" charset="0"/>
              </a:rPr>
              <a:t/>
            </a:r>
            <a:br>
              <a:rPr lang="en-US" sz="1800" b="1" dirty="0" smtClean="0">
                <a:latin typeface="Times New Roman" pitchFamily="18" charset="0"/>
                <a:cs typeface="Times New Roman" pitchFamily="18" charset="0"/>
              </a:rPr>
            </a:br>
            <a:r>
              <a:rPr lang="en-US" sz="2000" b="1" dirty="0" smtClean="0">
                <a:latin typeface="Times New Roman" pitchFamily="18" charset="0"/>
                <a:cs typeface="Times New Roman" pitchFamily="18" charset="0"/>
              </a:rPr>
              <a:t>REAL AND FRAUDULENT JOB POSTING PREDICTION USING MACHINE </a:t>
            </a:r>
            <a:r>
              <a:rPr lang="en-US" sz="2000" b="1" smtClean="0">
                <a:latin typeface="Times New Roman" pitchFamily="18" charset="0"/>
                <a:cs typeface="Times New Roman" pitchFamily="18" charset="0"/>
              </a:rPr>
              <a:t>LEARNING TECHNIQUES </a:t>
            </a:r>
            <a:r>
              <a:rPr lang="en-US" sz="1800" b="1" dirty="0" smtClean="0">
                <a:latin typeface="Times New Roman" pitchFamily="18" charset="0"/>
                <a:cs typeface="Times New Roman" pitchFamily="18" charset="0"/>
              </a:rPr>
              <a:t/>
            </a:r>
            <a:br>
              <a:rPr lang="en-US" sz="1800" b="1" dirty="0" smtClean="0">
                <a:latin typeface="Times New Roman" pitchFamily="18" charset="0"/>
                <a:cs typeface="Times New Roman" pitchFamily="18" charset="0"/>
              </a:rPr>
            </a:br>
            <a:r>
              <a:rPr lang="en-US" sz="1800" b="1" dirty="0" smtClean="0">
                <a:latin typeface="Times New Roman" pitchFamily="18" charset="0"/>
                <a:cs typeface="Times New Roman" pitchFamily="18" charset="0"/>
              </a:rPr>
              <a:t>By</a:t>
            </a:r>
            <a:br>
              <a:rPr lang="en-US" sz="1800" b="1" dirty="0" smtClean="0">
                <a:latin typeface="Times New Roman" pitchFamily="18" charset="0"/>
                <a:cs typeface="Times New Roman" pitchFamily="18" charset="0"/>
              </a:rPr>
            </a:br>
            <a:r>
              <a:rPr lang="en-US" sz="1800" b="1" dirty="0" smtClean="0">
                <a:latin typeface="Times New Roman" pitchFamily="18" charset="0"/>
                <a:cs typeface="Times New Roman" pitchFamily="18" charset="0"/>
              </a:rPr>
              <a:t>KHIRAN.G                              Reg.no:RA1711003010717</a:t>
            </a:r>
            <a:br>
              <a:rPr lang="en-US" sz="1800" b="1" dirty="0" smtClean="0">
                <a:latin typeface="Times New Roman" pitchFamily="18" charset="0"/>
                <a:cs typeface="Times New Roman" pitchFamily="18" charset="0"/>
              </a:rPr>
            </a:br>
            <a:r>
              <a:rPr lang="en-US" sz="1800" b="1" dirty="0" smtClean="0">
                <a:latin typeface="Times New Roman" pitchFamily="18" charset="0"/>
                <a:cs typeface="Times New Roman" pitchFamily="18" charset="0"/>
              </a:rPr>
              <a:t>MAGESHWAR.S                    Reg.no:RA1711003040087 </a:t>
            </a:r>
            <a:br>
              <a:rPr lang="en-US" sz="1800" b="1" dirty="0" smtClean="0">
                <a:latin typeface="Times New Roman" pitchFamily="18" charset="0"/>
                <a:cs typeface="Times New Roman" pitchFamily="18" charset="0"/>
              </a:rPr>
            </a:br>
            <a:r>
              <a:rPr lang="en-US" sz="1800" b="1" dirty="0" smtClean="0">
                <a:latin typeface="Times New Roman" pitchFamily="18" charset="0"/>
                <a:cs typeface="Times New Roman" pitchFamily="18" charset="0"/>
              </a:rPr>
              <a:t>KRISHNA SAI.M                    Reg.no:RA1711003040088</a:t>
            </a:r>
            <a:br>
              <a:rPr lang="en-US" sz="1800" b="1" dirty="0" smtClean="0">
                <a:latin typeface="Times New Roman" pitchFamily="18" charset="0"/>
                <a:cs typeface="Times New Roman" pitchFamily="18" charset="0"/>
              </a:rPr>
            </a:br>
            <a:r>
              <a:rPr lang="en-US" sz="1800" b="1" dirty="0" smtClean="0">
                <a:latin typeface="Times New Roman" pitchFamily="18" charset="0"/>
                <a:cs typeface="Times New Roman" pitchFamily="18" charset="0"/>
              </a:rPr>
              <a:t>        </a:t>
            </a:r>
            <a:br>
              <a:rPr lang="en-US" sz="1800" b="1" dirty="0" smtClean="0">
                <a:latin typeface="Times New Roman" pitchFamily="18" charset="0"/>
                <a:cs typeface="Times New Roman" pitchFamily="18" charset="0"/>
              </a:rPr>
            </a:br>
            <a:r>
              <a:rPr lang="en-US" sz="1800" b="1" dirty="0" smtClean="0">
                <a:latin typeface="Times New Roman" pitchFamily="18" charset="0"/>
                <a:cs typeface="Times New Roman" pitchFamily="18" charset="0"/>
              </a:rPr>
              <a:t/>
            </a:r>
            <a:br>
              <a:rPr lang="en-US" sz="1800" b="1" dirty="0" smtClean="0">
                <a:latin typeface="Times New Roman" pitchFamily="18" charset="0"/>
                <a:cs typeface="Times New Roman" pitchFamily="18" charset="0"/>
              </a:rPr>
            </a:br>
            <a:r>
              <a:rPr lang="en-US" sz="2400" b="1" dirty="0" smtClean="0">
                <a:latin typeface="Times New Roman" pitchFamily="18" charset="0"/>
                <a:cs typeface="Times New Roman" pitchFamily="18" charset="0"/>
              </a:rPr>
              <a:t/>
            </a:r>
            <a:br>
              <a:rPr lang="en-US" sz="2400" b="1" dirty="0" smtClean="0">
                <a:latin typeface="Times New Roman" pitchFamily="18" charset="0"/>
                <a:cs typeface="Times New Roman" pitchFamily="18" charset="0"/>
              </a:rPr>
            </a:br>
            <a:endParaRPr lang="en-US" sz="2400" dirty="0">
              <a:latin typeface="Times New Roman" pitchFamily="18" charset="0"/>
              <a:cs typeface="Times New Roman" pitchFamily="18" charset="0"/>
            </a:endParaRPr>
          </a:p>
        </p:txBody>
      </p:sp>
      <p:sp>
        <p:nvSpPr>
          <p:cNvPr id="3" name="Subtitle 2"/>
          <p:cNvSpPr>
            <a:spLocks noGrp="1"/>
          </p:cNvSpPr>
          <p:nvPr>
            <p:ph type="subTitle" idx="1"/>
          </p:nvPr>
        </p:nvSpPr>
        <p:spPr>
          <a:xfrm>
            <a:off x="838200" y="3733800"/>
            <a:ext cx="7620000" cy="1905000"/>
          </a:xfrm>
        </p:spPr>
        <p:txBody>
          <a:bodyPr>
            <a:normAutofit/>
          </a:bodyPr>
          <a:lstStyle/>
          <a:p>
            <a:pPr algn="l"/>
            <a:r>
              <a:rPr lang="en-US" sz="1800" dirty="0" smtClean="0">
                <a:latin typeface="Times New Roman" pitchFamily="18" charset="0"/>
                <a:cs typeface="Times New Roman" pitchFamily="18" charset="0"/>
              </a:rPr>
              <a:t>    </a:t>
            </a:r>
          </a:p>
          <a:p>
            <a:pPr algn="l"/>
            <a:r>
              <a:rPr lang="en-US" sz="1800" b="1" dirty="0" smtClean="0">
                <a:solidFill>
                  <a:schemeClr val="tx1"/>
                </a:solidFill>
                <a:latin typeface="Times New Roman" pitchFamily="18" charset="0"/>
                <a:cs typeface="Times New Roman" pitchFamily="18" charset="0"/>
              </a:rPr>
              <a:t>Project Guide: </a:t>
            </a:r>
            <a:r>
              <a:rPr lang="en-US" sz="1800" b="1" dirty="0" smtClean="0">
                <a:solidFill>
                  <a:schemeClr val="tx1"/>
                </a:solidFill>
              </a:rPr>
              <a:t>Mrs</a:t>
            </a:r>
            <a:r>
              <a:rPr lang="en-US" sz="1800" b="1" dirty="0">
                <a:solidFill>
                  <a:schemeClr val="tx1"/>
                </a:solidFill>
              </a:rPr>
              <a:t>. K. </a:t>
            </a:r>
            <a:r>
              <a:rPr lang="en-US" sz="1800" b="1" dirty="0" err="1">
                <a:solidFill>
                  <a:schemeClr val="tx1"/>
                </a:solidFill>
              </a:rPr>
              <a:t>Karthikayani</a:t>
            </a:r>
            <a:r>
              <a:rPr lang="en-US" sz="1400" b="1" dirty="0">
                <a:solidFill>
                  <a:schemeClr val="tx1"/>
                </a:solidFill>
              </a:rPr>
              <a:t> </a:t>
            </a:r>
            <a:r>
              <a:rPr lang="en-US" sz="1800" b="1" dirty="0" smtClean="0">
                <a:solidFill>
                  <a:schemeClr val="tx1"/>
                </a:solidFill>
              </a:rPr>
              <a:t>    Coordinator:1) Dr. </a:t>
            </a:r>
            <a:r>
              <a:rPr lang="en-US" sz="1800" b="1" dirty="0" err="1" smtClean="0">
                <a:solidFill>
                  <a:schemeClr val="tx1"/>
                </a:solidFill>
              </a:rPr>
              <a:t>P.Mohamed</a:t>
            </a:r>
            <a:r>
              <a:rPr lang="en-US" sz="1800" b="1" dirty="0" smtClean="0">
                <a:solidFill>
                  <a:schemeClr val="tx1"/>
                </a:solidFill>
              </a:rPr>
              <a:t> </a:t>
            </a:r>
            <a:r>
              <a:rPr lang="en-US" sz="1800" b="1" dirty="0" err="1" smtClean="0">
                <a:solidFill>
                  <a:schemeClr val="tx1"/>
                </a:solidFill>
              </a:rPr>
              <a:t>Fathimal</a:t>
            </a:r>
            <a:r>
              <a:rPr lang="en-US" sz="1800" b="1" dirty="0" smtClean="0">
                <a:solidFill>
                  <a:schemeClr val="tx1"/>
                </a:solidFill>
                <a:latin typeface="Times New Roman" pitchFamily="18" charset="0"/>
                <a:cs typeface="Times New Roman" pitchFamily="18" charset="0"/>
              </a:rPr>
              <a:t> </a:t>
            </a:r>
          </a:p>
          <a:p>
            <a:pPr algn="l"/>
            <a:r>
              <a:rPr lang="en-US" sz="1800" b="1" dirty="0">
                <a:solidFill>
                  <a:schemeClr val="tx1"/>
                </a:solidFill>
                <a:latin typeface="Times New Roman" pitchFamily="18" charset="0"/>
                <a:cs typeface="Times New Roman" pitchFamily="18" charset="0"/>
              </a:rPr>
              <a:t> </a:t>
            </a:r>
            <a:r>
              <a:rPr lang="en-US" sz="1800" b="1" dirty="0" smtClean="0">
                <a:solidFill>
                  <a:schemeClr val="tx1"/>
                </a:solidFill>
                <a:latin typeface="Times New Roman" pitchFamily="18" charset="0"/>
                <a:cs typeface="Times New Roman" pitchFamily="18" charset="0"/>
              </a:rPr>
              <a:t>                                                                                     2)</a:t>
            </a:r>
            <a:r>
              <a:rPr lang="en-US" sz="1800" b="1" dirty="0">
                <a:solidFill>
                  <a:schemeClr val="tx1"/>
                </a:solidFill>
              </a:rPr>
              <a:t> </a:t>
            </a:r>
            <a:r>
              <a:rPr lang="en-US" sz="1800" b="1" dirty="0" err="1" smtClean="0">
                <a:solidFill>
                  <a:schemeClr val="tx1"/>
                </a:solidFill>
              </a:rPr>
              <a:t>Mr.Manikannan</a:t>
            </a:r>
            <a:endParaRPr lang="en-US" sz="1800" b="1" dirty="0">
              <a:solidFill>
                <a:schemeClr val="tx1"/>
              </a:solidFill>
            </a:endParaRPr>
          </a:p>
          <a:p>
            <a:pPr algn="l"/>
            <a:endParaRPr lang="en-US" sz="1800" dirty="0">
              <a:latin typeface="Times New Roman" pitchFamily="18" charset="0"/>
              <a:cs typeface="Times New Roman" pitchFamily="18" charset="0"/>
            </a:endParaRPr>
          </a:p>
        </p:txBody>
      </p:sp>
      <p:pic>
        <p:nvPicPr>
          <p:cNvPr id="4" name="Picture 3">
            <a:extLst>
              <a:ext uri="{FF2B5EF4-FFF2-40B4-BE49-F238E27FC236}">
                <a16:creationId xmlns:a16="http://schemas.microsoft.com/office/drawing/2014/main" xmlns="" id="{6CFC5E8C-F3E0-48F2-92B6-949F235A880D}"/>
              </a:ext>
            </a:extLst>
          </p:cNvPr>
          <p:cNvPicPr>
            <a:picLocks noChangeAspect="1"/>
          </p:cNvPicPr>
          <p:nvPr/>
        </p:nvPicPr>
        <p:blipFill rotWithShape="1">
          <a:blip r:embed="rId2" cstate="print">
            <a:extLst>
              <a:ext uri="{28A0092B-C50C-407E-A947-70E740481C1C}">
                <a14:useLocalDpi xmlns:a14="http://schemas.microsoft.com/office/drawing/2010/main" xmlns="" val="0"/>
              </a:ext>
            </a:extLst>
          </a:blip>
          <a:srcRect t="18290" b="7741"/>
          <a:stretch/>
        </p:blipFill>
        <p:spPr>
          <a:xfrm>
            <a:off x="381000" y="304800"/>
            <a:ext cx="2083045" cy="879695"/>
          </a:xfrm>
          <a:prstGeom prst="rect">
            <a:avLst/>
          </a:prstGeom>
        </p:spPr>
      </p:pic>
      <p:pic>
        <p:nvPicPr>
          <p:cNvPr id="5" name="Picture 4" descr="sign2.JPG"/>
          <p:cNvPicPr>
            <a:picLocks noChangeAspect="1"/>
          </p:cNvPicPr>
          <p:nvPr/>
        </p:nvPicPr>
        <p:blipFill>
          <a:blip r:embed="rId3" cstate="print"/>
          <a:stretch>
            <a:fillRect/>
          </a:stretch>
        </p:blipFill>
        <p:spPr>
          <a:xfrm>
            <a:off x="1066800" y="4648200"/>
            <a:ext cx="2895600" cy="1438275"/>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63562"/>
          </a:xfrm>
        </p:spPr>
        <p:txBody>
          <a:bodyPr>
            <a:normAutofit/>
          </a:bodyPr>
          <a:lstStyle/>
          <a:p>
            <a:r>
              <a:rPr lang="en-US" sz="1800" b="1" dirty="0" smtClean="0">
                <a:latin typeface="Times New Roman" pitchFamily="18" charset="0"/>
                <a:cs typeface="Times New Roman" pitchFamily="18" charset="0"/>
              </a:rPr>
              <a:t>WORK FLOW DIAGRAM</a:t>
            </a:r>
            <a:endParaRPr lang="en-US" sz="1800" b="1" dirty="0">
              <a:latin typeface="Times New Roman" pitchFamily="18" charset="0"/>
              <a:cs typeface="Times New Roman" pitchFamily="18" charset="0"/>
            </a:endParaRPr>
          </a:p>
        </p:txBody>
      </p:sp>
      <p:sp>
        <p:nvSpPr>
          <p:cNvPr id="1026" name="Rounded Rectangle 12"/>
          <p:cNvSpPr>
            <a:spLocks noChangeArrowheads="1"/>
          </p:cNvSpPr>
          <p:nvPr/>
        </p:nvSpPr>
        <p:spPr bwMode="auto">
          <a:xfrm>
            <a:off x="2971800" y="2209800"/>
            <a:ext cx="2881312" cy="336550"/>
          </a:xfrm>
          <a:prstGeom prst="roundRect">
            <a:avLst>
              <a:gd name="adj" fmla="val 16667"/>
            </a:avLst>
          </a:prstGeom>
          <a:gradFill rotWithShape="1">
            <a:gsLst>
              <a:gs pos="0">
                <a:srgbClr val="BCBCBC"/>
              </a:gs>
              <a:gs pos="35001">
                <a:srgbClr val="D0D0D0"/>
              </a:gs>
              <a:gs pos="100000">
                <a:srgbClr val="EDEDED"/>
              </a:gs>
            </a:gsLst>
            <a:lin ang="16200000" scaled="1"/>
          </a:gradFill>
          <a:ln w="9525">
            <a:solidFill>
              <a:srgbClr val="000000"/>
            </a:solidFill>
            <a:round/>
            <a:headEnd/>
            <a:tailEnd/>
          </a:ln>
          <a:effectLst>
            <a:outerShdw dist="20000" dir="5400000" rotWithShape="0">
              <a:srgbClr val="000000">
                <a:alpha val="37999"/>
              </a:srgbClr>
            </a:outerShdw>
          </a:effectLst>
        </p:spPr>
        <p:txBody>
          <a:bodyPr vert="horz" wrap="square" lIns="91440" tIns="45720" rIns="91440" bIns="4572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1100" b="0" i="0" u="none" strike="noStrike" cap="none" normalizeH="0" baseline="0" dirty="0" smtClean="0">
                <a:ln>
                  <a:noFill/>
                </a:ln>
                <a:solidFill>
                  <a:schemeClr val="tx1"/>
                </a:solidFill>
                <a:effectLst/>
                <a:latin typeface="Calibri" pitchFamily="34" charset="0"/>
                <a:cs typeface="Arial" pitchFamily="34" charset="0"/>
              </a:rPr>
              <a:t>Data Processing and Cleaning</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027" name="Rounded Rectangle 9"/>
          <p:cNvSpPr>
            <a:spLocks noChangeArrowheads="1"/>
          </p:cNvSpPr>
          <p:nvPr/>
        </p:nvSpPr>
        <p:spPr bwMode="auto">
          <a:xfrm>
            <a:off x="3352800" y="1371600"/>
            <a:ext cx="1922462" cy="354013"/>
          </a:xfrm>
          <a:prstGeom prst="roundRect">
            <a:avLst>
              <a:gd name="adj" fmla="val 16667"/>
            </a:avLst>
          </a:prstGeom>
          <a:gradFill rotWithShape="1">
            <a:gsLst>
              <a:gs pos="0">
                <a:srgbClr val="BCBCBC"/>
              </a:gs>
              <a:gs pos="35001">
                <a:srgbClr val="D0D0D0"/>
              </a:gs>
              <a:gs pos="100000">
                <a:srgbClr val="EDEDED"/>
              </a:gs>
            </a:gsLst>
            <a:lin ang="16200000" scaled="1"/>
          </a:gradFill>
          <a:ln w="9525">
            <a:solidFill>
              <a:srgbClr val="000000"/>
            </a:solidFill>
            <a:round/>
            <a:headEnd/>
            <a:tailEnd/>
          </a:ln>
          <a:effectLst>
            <a:outerShdw dist="20000" dir="5400000" rotWithShape="0">
              <a:srgbClr val="000000">
                <a:alpha val="37999"/>
              </a:srgbClr>
            </a:outerShdw>
          </a:effectLst>
        </p:spPr>
        <p:txBody>
          <a:bodyPr vert="horz" wrap="square" lIns="91440" tIns="45720" rIns="91440" bIns="4572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1100" b="0" i="0" u="none" strike="noStrike" cap="none" normalizeH="0" baseline="0" dirty="0" smtClean="0">
                <a:ln>
                  <a:noFill/>
                </a:ln>
                <a:solidFill>
                  <a:schemeClr val="tx1"/>
                </a:solidFill>
                <a:effectLst/>
                <a:latin typeface="Calibri" pitchFamily="34" charset="0"/>
                <a:cs typeface="Arial" pitchFamily="34" charset="0"/>
              </a:rPr>
              <a:t>Source Data</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cxnSp>
        <p:nvCxnSpPr>
          <p:cNvPr id="1028" name="Straight Arrow Connector 10"/>
          <p:cNvCxnSpPr>
            <a:cxnSpLocks noChangeShapeType="1"/>
          </p:cNvCxnSpPr>
          <p:nvPr/>
        </p:nvCxnSpPr>
        <p:spPr bwMode="auto">
          <a:xfrm>
            <a:off x="4343400" y="1828800"/>
            <a:ext cx="0" cy="327025"/>
          </a:xfrm>
          <a:prstGeom prst="straightConnector1">
            <a:avLst/>
          </a:prstGeom>
          <a:noFill/>
          <a:ln w="25400">
            <a:solidFill>
              <a:srgbClr val="000000"/>
            </a:solidFill>
            <a:round/>
            <a:headEnd/>
            <a:tailEnd type="arrow" w="med" len="med"/>
          </a:ln>
          <a:effectLst>
            <a:outerShdw dist="20000" dir="5400000" rotWithShape="0">
              <a:srgbClr val="000000">
                <a:alpha val="37999"/>
              </a:srgbClr>
            </a:outerShdw>
          </a:effectLst>
        </p:spPr>
      </p:cxnSp>
      <p:cxnSp>
        <p:nvCxnSpPr>
          <p:cNvPr id="1029" name="Straight Arrow Connector 13"/>
          <p:cNvCxnSpPr>
            <a:cxnSpLocks noChangeShapeType="1"/>
          </p:cNvCxnSpPr>
          <p:nvPr/>
        </p:nvCxnSpPr>
        <p:spPr bwMode="auto">
          <a:xfrm flipH="1">
            <a:off x="2971800" y="2590800"/>
            <a:ext cx="1449387" cy="663575"/>
          </a:xfrm>
          <a:prstGeom prst="straightConnector1">
            <a:avLst/>
          </a:prstGeom>
          <a:noFill/>
          <a:ln w="25400">
            <a:solidFill>
              <a:srgbClr val="000000"/>
            </a:solidFill>
            <a:round/>
            <a:headEnd/>
            <a:tailEnd type="arrow" w="med" len="med"/>
          </a:ln>
          <a:effectLst>
            <a:outerShdw dist="20000" dir="5400000" rotWithShape="0">
              <a:srgbClr val="000000">
                <a:alpha val="37999"/>
              </a:srgbClr>
            </a:outerShdw>
          </a:effectLst>
        </p:spPr>
      </p:cxnSp>
      <p:cxnSp>
        <p:nvCxnSpPr>
          <p:cNvPr id="1030" name="Straight Arrow Connector 14"/>
          <p:cNvCxnSpPr>
            <a:cxnSpLocks noChangeShapeType="1"/>
          </p:cNvCxnSpPr>
          <p:nvPr/>
        </p:nvCxnSpPr>
        <p:spPr bwMode="auto">
          <a:xfrm>
            <a:off x="4419600" y="2590800"/>
            <a:ext cx="1492250" cy="663575"/>
          </a:xfrm>
          <a:prstGeom prst="straightConnector1">
            <a:avLst/>
          </a:prstGeom>
          <a:noFill/>
          <a:ln w="25400">
            <a:solidFill>
              <a:srgbClr val="000000"/>
            </a:solidFill>
            <a:round/>
            <a:headEnd/>
            <a:tailEnd type="arrow" w="med" len="med"/>
          </a:ln>
          <a:effectLst>
            <a:outerShdw dist="20000" dir="5400000" rotWithShape="0">
              <a:srgbClr val="000000">
                <a:alpha val="37999"/>
              </a:srgbClr>
            </a:outerShdw>
          </a:effectLst>
        </p:spPr>
      </p:cxnSp>
      <p:sp>
        <p:nvSpPr>
          <p:cNvPr id="1031" name="Can 16"/>
          <p:cNvSpPr>
            <a:spLocks noChangeArrowheads="1"/>
          </p:cNvSpPr>
          <p:nvPr/>
        </p:nvSpPr>
        <p:spPr bwMode="auto">
          <a:xfrm>
            <a:off x="2362200" y="3429000"/>
            <a:ext cx="768350" cy="803275"/>
          </a:xfrm>
          <a:prstGeom prst="can">
            <a:avLst>
              <a:gd name="adj" fmla="val 25018"/>
            </a:avLst>
          </a:prstGeom>
          <a:gradFill rotWithShape="1">
            <a:gsLst>
              <a:gs pos="0">
                <a:srgbClr val="BCBCBC"/>
              </a:gs>
              <a:gs pos="35001">
                <a:srgbClr val="D0D0D0"/>
              </a:gs>
              <a:gs pos="100000">
                <a:srgbClr val="EDEDED"/>
              </a:gs>
            </a:gsLst>
            <a:lin ang="16200000" scaled="1"/>
          </a:gradFill>
          <a:ln w="9525">
            <a:solidFill>
              <a:srgbClr val="000000"/>
            </a:solidFill>
            <a:round/>
            <a:headEnd/>
            <a:tailEnd/>
          </a:ln>
          <a:effectLst>
            <a:outerShdw dist="20000" dir="5400000" rotWithShape="0">
              <a:srgbClr val="000000">
                <a:alpha val="37999"/>
              </a:srgbClr>
            </a:outerShdw>
          </a:effectLst>
        </p:spPr>
        <p:txBody>
          <a:bodyPr vert="horz" wrap="square" lIns="91440" tIns="45720" rIns="91440" bIns="4572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1100" b="0" i="0" u="none" strike="noStrike" cap="none" normalizeH="0" baseline="0" dirty="0" smtClean="0">
                <a:ln>
                  <a:noFill/>
                </a:ln>
                <a:solidFill>
                  <a:schemeClr val="tx1"/>
                </a:solidFill>
                <a:effectLst/>
                <a:latin typeface="Calibri" pitchFamily="34" charset="0"/>
                <a:cs typeface="Arial" pitchFamily="34" charset="0"/>
              </a:rPr>
              <a:t>Training Dataset</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032" name="Can 15"/>
          <p:cNvSpPr>
            <a:spLocks noChangeArrowheads="1"/>
          </p:cNvSpPr>
          <p:nvPr/>
        </p:nvSpPr>
        <p:spPr bwMode="auto">
          <a:xfrm>
            <a:off x="5562600" y="3429000"/>
            <a:ext cx="733425" cy="803275"/>
          </a:xfrm>
          <a:prstGeom prst="can">
            <a:avLst>
              <a:gd name="adj" fmla="val 25018"/>
            </a:avLst>
          </a:prstGeom>
          <a:gradFill rotWithShape="1">
            <a:gsLst>
              <a:gs pos="0">
                <a:srgbClr val="BCBCBC"/>
              </a:gs>
              <a:gs pos="35001">
                <a:srgbClr val="D0D0D0"/>
              </a:gs>
              <a:gs pos="100000">
                <a:srgbClr val="EDEDED"/>
              </a:gs>
            </a:gsLst>
            <a:lin ang="16200000" scaled="1"/>
          </a:gradFill>
          <a:ln w="9525">
            <a:solidFill>
              <a:srgbClr val="000000"/>
            </a:solidFill>
            <a:round/>
            <a:headEnd/>
            <a:tailEnd/>
          </a:ln>
          <a:effectLst>
            <a:outerShdw dist="20000" dir="5400000" rotWithShape="0">
              <a:srgbClr val="000000">
                <a:alpha val="37999"/>
              </a:srgbClr>
            </a:outerShdw>
          </a:effectLst>
        </p:spPr>
        <p:txBody>
          <a:bodyPr vert="horz" wrap="square" lIns="91440" tIns="45720" rIns="91440" bIns="4572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1100" b="0" i="0" u="none" strike="noStrike" cap="none" normalizeH="0" baseline="0" smtClean="0">
                <a:ln>
                  <a:noFill/>
                </a:ln>
                <a:solidFill>
                  <a:schemeClr val="tx1"/>
                </a:solidFill>
                <a:effectLst/>
                <a:latin typeface="Calibri" pitchFamily="34" charset="0"/>
                <a:cs typeface="Arial" pitchFamily="34" charset="0"/>
              </a:rPr>
              <a:t>Testing Dataset</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cxnSp>
        <p:nvCxnSpPr>
          <p:cNvPr id="1033" name="Straight Arrow Connector 18"/>
          <p:cNvCxnSpPr>
            <a:cxnSpLocks noChangeShapeType="1"/>
          </p:cNvCxnSpPr>
          <p:nvPr/>
        </p:nvCxnSpPr>
        <p:spPr bwMode="auto">
          <a:xfrm>
            <a:off x="2743200" y="4267200"/>
            <a:ext cx="0" cy="412750"/>
          </a:xfrm>
          <a:prstGeom prst="straightConnector1">
            <a:avLst/>
          </a:prstGeom>
          <a:noFill/>
          <a:ln w="25400">
            <a:solidFill>
              <a:srgbClr val="000000"/>
            </a:solidFill>
            <a:round/>
            <a:headEnd/>
            <a:tailEnd type="arrow" w="med" len="med"/>
          </a:ln>
          <a:effectLst>
            <a:outerShdw dist="20000" dir="5400000" rotWithShape="0">
              <a:srgbClr val="000000">
                <a:alpha val="37999"/>
              </a:srgbClr>
            </a:outerShdw>
          </a:effectLst>
        </p:spPr>
      </p:cxnSp>
      <p:cxnSp>
        <p:nvCxnSpPr>
          <p:cNvPr id="1034" name="Straight Arrow Connector 17"/>
          <p:cNvCxnSpPr>
            <a:cxnSpLocks noChangeShapeType="1"/>
          </p:cNvCxnSpPr>
          <p:nvPr/>
        </p:nvCxnSpPr>
        <p:spPr bwMode="auto">
          <a:xfrm>
            <a:off x="5943600" y="4267200"/>
            <a:ext cx="0" cy="414338"/>
          </a:xfrm>
          <a:prstGeom prst="straightConnector1">
            <a:avLst/>
          </a:prstGeom>
          <a:noFill/>
          <a:ln w="25400">
            <a:solidFill>
              <a:srgbClr val="000000"/>
            </a:solidFill>
            <a:round/>
            <a:headEnd/>
            <a:tailEnd type="arrow" w="med" len="med"/>
          </a:ln>
          <a:effectLst>
            <a:outerShdw dist="20000" dir="5400000" rotWithShape="0">
              <a:srgbClr val="000000">
                <a:alpha val="37999"/>
              </a:srgbClr>
            </a:outerShdw>
          </a:effectLst>
        </p:spPr>
      </p:cxnSp>
      <p:sp>
        <p:nvSpPr>
          <p:cNvPr id="1035" name="Parallelogram 20"/>
          <p:cNvSpPr>
            <a:spLocks noChangeArrowheads="1"/>
          </p:cNvSpPr>
          <p:nvPr/>
        </p:nvSpPr>
        <p:spPr bwMode="auto">
          <a:xfrm>
            <a:off x="1447800" y="4724400"/>
            <a:ext cx="2457450" cy="422275"/>
          </a:xfrm>
          <a:prstGeom prst="parallelogram">
            <a:avLst>
              <a:gd name="adj" fmla="val 25003"/>
            </a:avLst>
          </a:prstGeom>
          <a:gradFill rotWithShape="1">
            <a:gsLst>
              <a:gs pos="0">
                <a:srgbClr val="BCBCBC"/>
              </a:gs>
              <a:gs pos="35001">
                <a:srgbClr val="D0D0D0"/>
              </a:gs>
              <a:gs pos="100000">
                <a:srgbClr val="EDEDED"/>
              </a:gs>
            </a:gsLst>
            <a:lin ang="16200000" scaled="1"/>
          </a:gradFill>
          <a:ln w="9525">
            <a:solidFill>
              <a:srgbClr val="000000"/>
            </a:solidFill>
            <a:miter lim="800000"/>
            <a:headEnd/>
            <a:tailEnd/>
          </a:ln>
          <a:effectLst>
            <a:outerShdw dist="20000" dir="5400000" rotWithShape="0">
              <a:srgbClr val="000000">
                <a:alpha val="37999"/>
              </a:srgbClr>
            </a:outerShdw>
          </a:effectLst>
        </p:spPr>
        <p:txBody>
          <a:bodyPr vert="horz" wrap="square" lIns="91440" tIns="45720" rIns="91440" bIns="4572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endParaRPr kumimoji="0" lang="en-US" sz="1100" b="0" i="0" u="none" strike="noStrike" cap="none" normalizeH="0" baseline="0" dirty="0" smtClean="0">
              <a:ln>
                <a:noFill/>
              </a:ln>
              <a:solidFill>
                <a:schemeClr val="tx1"/>
              </a:solidFill>
              <a:effectLst/>
              <a:latin typeface="Calibri" pitchFamily="34" charset="0"/>
              <a:cs typeface="Arial" pitchFamily="34" charset="0"/>
            </a:endParaRPr>
          </a:p>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1100" b="0" i="0" u="none" strike="noStrike" cap="none" normalizeH="0" baseline="0" dirty="0" smtClean="0">
                <a:ln>
                  <a:noFill/>
                </a:ln>
                <a:solidFill>
                  <a:schemeClr val="tx1"/>
                </a:solidFill>
                <a:effectLst/>
                <a:latin typeface="Calibri" pitchFamily="34" charset="0"/>
                <a:cs typeface="Arial" pitchFamily="34" charset="0"/>
              </a:rPr>
              <a:t>Deep learning  Algorithm(RNN)</a:t>
            </a: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036" name="Snip Diagonal Corner Rectangle 19"/>
          <p:cNvSpPr>
            <a:spLocks/>
          </p:cNvSpPr>
          <p:nvPr/>
        </p:nvSpPr>
        <p:spPr bwMode="auto">
          <a:xfrm>
            <a:off x="5029200" y="4724400"/>
            <a:ext cx="1793875" cy="465138"/>
          </a:xfrm>
          <a:custGeom>
            <a:avLst/>
            <a:gdLst>
              <a:gd name="T0" fmla="*/ 0 w 1793875"/>
              <a:gd name="T1" fmla="*/ 0 h 464820"/>
              <a:gd name="T2" fmla="*/ 1716403 w 1793875"/>
              <a:gd name="T3" fmla="*/ 0 h 464820"/>
              <a:gd name="T4" fmla="*/ 1793875 w 1793875"/>
              <a:gd name="T5" fmla="*/ 77472 h 464820"/>
              <a:gd name="T6" fmla="*/ 1793875 w 1793875"/>
              <a:gd name="T7" fmla="*/ 464820 h 464820"/>
              <a:gd name="T8" fmla="*/ 1793875 w 1793875"/>
              <a:gd name="T9" fmla="*/ 464820 h 464820"/>
              <a:gd name="T10" fmla="*/ 77472 w 1793875"/>
              <a:gd name="T11" fmla="*/ 464820 h 464820"/>
              <a:gd name="T12" fmla="*/ 0 w 1793875"/>
              <a:gd name="T13" fmla="*/ 387348 h 464820"/>
              <a:gd name="T14" fmla="*/ 0 w 1793875"/>
              <a:gd name="T15" fmla="*/ 0 h 464820"/>
              <a:gd name="T16" fmla="*/ 0 60000 65536"/>
              <a:gd name="T17" fmla="*/ 0 60000 65536"/>
              <a:gd name="T18" fmla="*/ 0 60000 65536"/>
              <a:gd name="T19" fmla="*/ 0 60000 65536"/>
              <a:gd name="T20" fmla="*/ 0 60000 65536"/>
              <a:gd name="T21" fmla="*/ 0 60000 65536"/>
              <a:gd name="T22" fmla="*/ 0 60000 65536"/>
              <a:gd name="T23" fmla="*/ 0 60000 65536"/>
              <a:gd name="T24" fmla="*/ 0 w 1793875"/>
              <a:gd name="T25" fmla="*/ 0 h 464820"/>
              <a:gd name="T26" fmla="*/ 1793875 w 1793875"/>
              <a:gd name="T27" fmla="*/ 464820 h 46482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793875" h="464820">
                <a:moveTo>
                  <a:pt x="0" y="0"/>
                </a:moveTo>
                <a:lnTo>
                  <a:pt x="1716403" y="0"/>
                </a:lnTo>
                <a:lnTo>
                  <a:pt x="1793875" y="77472"/>
                </a:lnTo>
                <a:lnTo>
                  <a:pt x="1793875" y="464820"/>
                </a:lnTo>
                <a:lnTo>
                  <a:pt x="1793875" y="464820"/>
                </a:lnTo>
                <a:lnTo>
                  <a:pt x="77472" y="464820"/>
                </a:lnTo>
                <a:lnTo>
                  <a:pt x="0" y="387348"/>
                </a:lnTo>
                <a:lnTo>
                  <a:pt x="0" y="0"/>
                </a:lnTo>
                <a:close/>
              </a:path>
            </a:pathLst>
          </a:custGeom>
          <a:gradFill rotWithShape="1">
            <a:gsLst>
              <a:gs pos="0">
                <a:srgbClr val="BCBCBC"/>
              </a:gs>
              <a:gs pos="35001">
                <a:srgbClr val="D0D0D0"/>
              </a:gs>
              <a:gs pos="100000">
                <a:srgbClr val="EDEDED"/>
              </a:gs>
            </a:gsLst>
            <a:lin ang="16200000" scaled="1"/>
          </a:gradFill>
          <a:ln w="9525">
            <a:solidFill>
              <a:srgbClr val="000000"/>
            </a:solidFill>
            <a:miter lim="800000"/>
            <a:headEnd/>
            <a:tailEnd/>
          </a:ln>
          <a:effectLst>
            <a:outerShdw dist="20000" dir="5400000" rotWithShape="0">
              <a:srgbClr val="000000">
                <a:alpha val="37999"/>
              </a:srgbClr>
            </a:outerShdw>
          </a:effectLst>
        </p:spPr>
        <p:txBody>
          <a:bodyPr vert="horz" wrap="square" lIns="91440" tIns="45720" rIns="91440" bIns="4572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1100" b="0" i="0" u="none" strike="noStrike" cap="none" normalizeH="0" baseline="0" smtClean="0">
                <a:ln>
                  <a:noFill/>
                </a:ln>
                <a:solidFill>
                  <a:schemeClr val="tx1"/>
                </a:solidFill>
                <a:effectLst/>
                <a:latin typeface="Calibri" pitchFamily="34" charset="0"/>
                <a:cs typeface="Arial" pitchFamily="34" charset="0"/>
              </a:rPr>
              <a:t>Best Model by Accuracy</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cxnSp>
        <p:nvCxnSpPr>
          <p:cNvPr id="1037" name="Straight Arrow Connector 21"/>
          <p:cNvCxnSpPr>
            <a:cxnSpLocks noChangeShapeType="1"/>
          </p:cNvCxnSpPr>
          <p:nvPr/>
        </p:nvCxnSpPr>
        <p:spPr bwMode="auto">
          <a:xfrm>
            <a:off x="3962400" y="4953000"/>
            <a:ext cx="990600" cy="1588"/>
          </a:xfrm>
          <a:prstGeom prst="straightConnector1">
            <a:avLst/>
          </a:prstGeom>
          <a:noFill/>
          <a:ln w="25400">
            <a:solidFill>
              <a:srgbClr val="000000"/>
            </a:solidFill>
            <a:round/>
            <a:headEnd/>
            <a:tailEnd type="arrow" w="med" len="med"/>
          </a:ln>
          <a:effectLst>
            <a:outerShdw dist="20000" dir="5400000" rotWithShape="0">
              <a:srgbClr val="000000">
                <a:alpha val="37999"/>
              </a:srgbClr>
            </a:outerShdw>
          </a:effectLst>
        </p:spPr>
      </p:cxnSp>
      <p:cxnSp>
        <p:nvCxnSpPr>
          <p:cNvPr id="1038" name="Straight Arrow Connector 22"/>
          <p:cNvCxnSpPr>
            <a:cxnSpLocks noChangeShapeType="1"/>
          </p:cNvCxnSpPr>
          <p:nvPr/>
        </p:nvCxnSpPr>
        <p:spPr bwMode="auto">
          <a:xfrm rot="5400000">
            <a:off x="5638800" y="5486400"/>
            <a:ext cx="609600" cy="1588"/>
          </a:xfrm>
          <a:prstGeom prst="straightConnector1">
            <a:avLst/>
          </a:prstGeom>
          <a:noFill/>
          <a:ln w="25400">
            <a:solidFill>
              <a:srgbClr val="000000"/>
            </a:solidFill>
            <a:round/>
            <a:headEnd/>
            <a:tailEnd type="arrow" w="med" len="med"/>
          </a:ln>
          <a:effectLst>
            <a:outerShdw dist="20000" dir="5400000" rotWithShape="0">
              <a:srgbClr val="000000">
                <a:alpha val="37999"/>
              </a:srgbClr>
            </a:outerShdw>
          </a:effectLst>
        </p:spPr>
      </p:cxnSp>
      <p:sp>
        <p:nvSpPr>
          <p:cNvPr id="1039" name="Rectangle 23"/>
          <p:cNvSpPr>
            <a:spLocks noChangeArrowheads="1"/>
          </p:cNvSpPr>
          <p:nvPr/>
        </p:nvSpPr>
        <p:spPr bwMode="auto">
          <a:xfrm>
            <a:off x="4800600" y="5791200"/>
            <a:ext cx="2552700" cy="404812"/>
          </a:xfrm>
          <a:prstGeom prst="rect">
            <a:avLst/>
          </a:prstGeom>
          <a:gradFill rotWithShape="1">
            <a:gsLst>
              <a:gs pos="0">
                <a:srgbClr val="BCBCBC"/>
              </a:gs>
              <a:gs pos="35001">
                <a:srgbClr val="D0D0D0"/>
              </a:gs>
              <a:gs pos="100000">
                <a:srgbClr val="EDEDED"/>
              </a:gs>
            </a:gsLst>
            <a:lin ang="16200000" scaled="1"/>
          </a:gradFill>
          <a:ln w="9525">
            <a:solidFill>
              <a:srgbClr val="000000"/>
            </a:solidFill>
            <a:miter lim="800000"/>
            <a:headEnd/>
            <a:tailEnd/>
          </a:ln>
          <a:effectLst>
            <a:outerShdw dist="20000" dir="5400000" rotWithShape="0">
              <a:srgbClr val="000000">
                <a:alpha val="37999"/>
              </a:srgbClr>
            </a:outerShdw>
          </a:effectLst>
        </p:spPr>
        <p:txBody>
          <a:bodyPr vert="horz" wrap="square" lIns="91440" tIns="45720" rIns="91440" bIns="4572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1100" b="0" i="0" u="none" strike="noStrike" cap="none" normalizeH="0" baseline="0" dirty="0" smtClean="0">
                <a:ln>
                  <a:noFill/>
                </a:ln>
                <a:solidFill>
                  <a:schemeClr val="tx1"/>
                </a:solidFill>
                <a:effectLst/>
                <a:latin typeface="Calibri" pitchFamily="34" charset="0"/>
                <a:cs typeface="Arial" pitchFamily="34" charset="0"/>
              </a:rPr>
              <a:t>Finding real and fake job posting</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pic>
        <p:nvPicPr>
          <p:cNvPr id="17" name="Picture 16">
            <a:extLst>
              <a:ext uri="{FF2B5EF4-FFF2-40B4-BE49-F238E27FC236}">
                <a16:creationId xmlns:a16="http://schemas.microsoft.com/office/drawing/2014/main" xmlns="" id="{6CFC5E8C-F3E0-48F2-92B6-949F235A880D}"/>
              </a:ext>
            </a:extLst>
          </p:cNvPr>
          <p:cNvPicPr>
            <a:picLocks noChangeAspect="1"/>
          </p:cNvPicPr>
          <p:nvPr/>
        </p:nvPicPr>
        <p:blipFill rotWithShape="1">
          <a:blip r:embed="rId2" cstate="print">
            <a:extLst>
              <a:ext uri="{28A0092B-C50C-407E-A947-70E740481C1C}">
                <a14:useLocalDpi xmlns:a14="http://schemas.microsoft.com/office/drawing/2010/main" xmlns="" val="0"/>
              </a:ext>
            </a:extLst>
          </a:blip>
          <a:srcRect t="18290" b="7741"/>
          <a:stretch/>
        </p:blipFill>
        <p:spPr>
          <a:xfrm>
            <a:off x="152401" y="304801"/>
            <a:ext cx="1828800" cy="76200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1800" b="1" dirty="0" smtClean="0">
                <a:latin typeface="Times New Roman" pitchFamily="18" charset="0"/>
                <a:cs typeface="Times New Roman" pitchFamily="18" charset="0"/>
              </a:rPr>
              <a:t>CLASS DIAGRAM</a:t>
            </a:r>
            <a:endParaRPr lang="en-US" sz="1800" b="1" dirty="0">
              <a:latin typeface="Times New Roman" pitchFamily="18" charset="0"/>
              <a:cs typeface="Times New Roman" pitchFamily="18" charset="0"/>
            </a:endParaRPr>
          </a:p>
        </p:txBody>
      </p:sp>
      <p:pic>
        <p:nvPicPr>
          <p:cNvPr id="4" name="Content Placeholder 3"/>
          <p:cNvPicPr>
            <a:picLocks noGrp="1"/>
          </p:cNvPicPr>
          <p:nvPr>
            <p:ph idx="1"/>
          </p:nvPr>
        </p:nvPicPr>
        <p:blipFill>
          <a:blip r:embed="rId2" cstate="print"/>
          <a:stretch>
            <a:fillRect/>
          </a:stretch>
        </p:blipFill>
        <p:spPr>
          <a:xfrm>
            <a:off x="685800" y="1447800"/>
            <a:ext cx="8001000" cy="4724400"/>
          </a:xfrm>
          <a:prstGeom prst="rect">
            <a:avLst/>
          </a:prstGeom>
        </p:spPr>
      </p:pic>
      <p:pic>
        <p:nvPicPr>
          <p:cNvPr id="5" name="Picture 4">
            <a:extLst>
              <a:ext uri="{FF2B5EF4-FFF2-40B4-BE49-F238E27FC236}">
                <a16:creationId xmlns:a16="http://schemas.microsoft.com/office/drawing/2014/main" xmlns="" id="{6CFC5E8C-F3E0-48F2-92B6-949F235A880D}"/>
              </a:ext>
            </a:extLst>
          </p:cNvPr>
          <p:cNvPicPr>
            <a:picLocks noChangeAspect="1"/>
          </p:cNvPicPr>
          <p:nvPr/>
        </p:nvPicPr>
        <p:blipFill rotWithShape="1">
          <a:blip r:embed="rId3" cstate="print">
            <a:extLst>
              <a:ext uri="{28A0092B-C50C-407E-A947-70E740481C1C}">
                <a14:useLocalDpi xmlns:a14="http://schemas.microsoft.com/office/drawing/2010/main" xmlns="" val="0"/>
              </a:ext>
            </a:extLst>
          </a:blip>
          <a:srcRect t="18290" b="7741"/>
          <a:stretch/>
        </p:blipFill>
        <p:spPr>
          <a:xfrm>
            <a:off x="152401" y="304801"/>
            <a:ext cx="1828800" cy="76200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1800" b="1" dirty="0" smtClean="0">
                <a:latin typeface="Times New Roman" pitchFamily="18" charset="0"/>
                <a:cs typeface="Times New Roman" pitchFamily="18" charset="0"/>
              </a:rPr>
              <a:t>SEQUENCE DIAGRAM</a:t>
            </a:r>
            <a:endParaRPr lang="en-US" sz="1800" b="1" dirty="0">
              <a:latin typeface="Times New Roman" pitchFamily="18" charset="0"/>
              <a:cs typeface="Times New Roman" pitchFamily="18" charset="0"/>
            </a:endParaRPr>
          </a:p>
        </p:txBody>
      </p:sp>
      <p:pic>
        <p:nvPicPr>
          <p:cNvPr id="4" name="Content Placeholder 4">
            <a:extLst>
              <a:ext uri="{FF2B5EF4-FFF2-40B4-BE49-F238E27FC236}">
                <a16:creationId xmlns:wpc="http://schemas.microsoft.com/office/word/2010/wordprocessingCanvas" xmlns:mc="http://schemas.openxmlformats.org/markup-compatibility/2006" xmlns:m="http://schemas.openxmlformats.org/officeDocument/2006/math" xmlns:wp14="http://schemas.microsoft.com/office/word/2010/wordprocessingDrawing" xmlns:wp="http://schemas.openxmlformats.org/drawingml/2006/wordprocessingDrawing" xmlns:w14="http://schemas.microsoft.com/office/word/2010/wordml" xmlns:wpg="http://schemas.microsoft.com/office/word/2010/wordprocessingGroup" xmlns:wpi="http://schemas.microsoft.com/office/word/2010/wordprocessingInk" xmlns:wne="http://schemas.microsoft.com/office/word/2006/wordml" xmlns:wps="http://schemas.microsoft.com/office/word/2010/wordprocessingShape" xmlns:a16="http://schemas.microsoft.com/office/drawing/2014/main" xmlns="" xmlns:w="http://schemas.openxmlformats.org/wordprocessingml/2006/main" xmlns:w10="urn:schemas-microsoft-com:office:word" xmlns:v="urn:schemas-microsoft-com:vml" xmlns:o="urn:schemas-microsoft-com:office:office" xmlns:lc="http://schemas.openxmlformats.org/drawingml/2006/lockedCanvas" id="{6F492EB8-48DC-4CE3-9E33-B14DCEA4565A}"/>
              </a:ext>
            </a:extLst>
          </p:cNvPr>
          <p:cNvPicPr>
            <a:picLocks noGrp="1"/>
          </p:cNvPicPr>
          <p:nvPr>
            <p:ph idx="1"/>
          </p:nvPr>
        </p:nvPicPr>
        <p:blipFill>
          <a:blip r:embed="rId2" cstate="print">
            <a:extLst>
              <a:ext uri="{28A0092B-C50C-407E-A947-70E740481C1C}">
                <a14:useLocalDpi xmlns="" xmlns:wpc="http://schemas.microsoft.com/office/word/2010/wordprocessingCanvas" xmlns:mc="http://schemas.openxmlformats.org/markup-compatibility/2006" xmlns:o="urn:schemas-microsoft-com:office:office" xmlns:m="http://schemas.openxmlformats.org/officeDocument/2006/math" xmlns:v="urn:schemas-microsoft-com:vml" xmlns:wp14="http://schemas.microsoft.com/office/word/2010/wordprocessingDrawing" xmlns:wp="http://schemas.openxmlformats.org/drawingml/2006/wordprocessingDrawing" xmlns:w10="urn:schemas-microsoft-com:office:word" xmlns:w="http://schemas.openxmlformats.org/wordprocessingml/2006/main" xmlns:w14="http://schemas.microsoft.com/office/word/2010/wordml" xmlns:wpg="http://schemas.microsoft.com/office/word/2010/wordprocessingGroup" xmlns:wpi="http://schemas.microsoft.com/office/word/2010/wordprocessingInk" xmlns:wne="http://schemas.microsoft.com/office/word/2006/wordml" xmlns:wps="http://schemas.microsoft.com/office/word/2010/wordprocessingShape" xmlns:a14="http://schemas.microsoft.com/office/drawing/2010/main" xmlns:pic="http://schemas.openxmlformats.org/drawingml/2006/picture" xmlns:lc="http://schemas.openxmlformats.org/drawingml/2006/lockedCanvas" val="0"/>
              </a:ext>
            </a:extLst>
          </a:blip>
          <a:stretch>
            <a:fillRect/>
          </a:stretch>
        </p:blipFill>
        <p:spPr>
          <a:xfrm>
            <a:off x="762000" y="1752600"/>
            <a:ext cx="7772400" cy="4419600"/>
          </a:xfrm>
          <a:prstGeom prst="rect">
            <a:avLst/>
          </a:prstGeom>
        </p:spPr>
      </p:pic>
      <p:pic>
        <p:nvPicPr>
          <p:cNvPr id="5" name="Picture 4">
            <a:extLst>
              <a:ext uri="{FF2B5EF4-FFF2-40B4-BE49-F238E27FC236}">
                <a16:creationId xmlns:a16="http://schemas.microsoft.com/office/drawing/2014/main" xmlns="" id="{6CFC5E8C-F3E0-48F2-92B6-949F235A880D}"/>
              </a:ext>
            </a:extLst>
          </p:cNvPr>
          <p:cNvPicPr>
            <a:picLocks noChangeAspect="1"/>
          </p:cNvPicPr>
          <p:nvPr/>
        </p:nvPicPr>
        <p:blipFill rotWithShape="1">
          <a:blip r:embed="rId3" cstate="print">
            <a:extLst>
              <a:ext uri="{28A0092B-C50C-407E-A947-70E740481C1C}">
                <a14:useLocalDpi xmlns:a14="http://schemas.microsoft.com/office/drawing/2010/main" xmlns="" val="0"/>
              </a:ext>
            </a:extLst>
          </a:blip>
          <a:srcRect t="18290" b="7741"/>
          <a:stretch/>
        </p:blipFill>
        <p:spPr>
          <a:xfrm>
            <a:off x="152401" y="304801"/>
            <a:ext cx="1828800" cy="76200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
            </a:r>
            <a:br>
              <a:rPr lang="en-US" b="1" dirty="0" smtClean="0"/>
            </a:br>
            <a:r>
              <a:rPr lang="en-US" sz="2000" b="1" dirty="0" smtClean="0">
                <a:latin typeface="Times New Roman" pitchFamily="18" charset="0"/>
                <a:cs typeface="Times New Roman" pitchFamily="18" charset="0"/>
              </a:rPr>
              <a:t>Entity </a:t>
            </a:r>
            <a:r>
              <a:rPr lang="en-US" sz="2000" b="1" dirty="0">
                <a:latin typeface="Times New Roman" pitchFamily="18" charset="0"/>
                <a:cs typeface="Times New Roman" pitchFamily="18" charset="0"/>
              </a:rPr>
              <a:t>Relationship Diagram (ERD)</a:t>
            </a:r>
            <a:r>
              <a:rPr lang="en-US" dirty="0"/>
              <a:t/>
            </a:r>
            <a:br>
              <a:rPr lang="en-US" dirty="0"/>
            </a:br>
            <a:endParaRPr lang="en-US" dirty="0"/>
          </a:p>
        </p:txBody>
      </p:sp>
      <p:pic>
        <p:nvPicPr>
          <p:cNvPr id="4" name="Content Placeholder 3"/>
          <p:cNvPicPr>
            <a:picLocks noGrp="1"/>
          </p:cNvPicPr>
          <p:nvPr>
            <p:ph idx="1"/>
          </p:nvPr>
        </p:nvPicPr>
        <p:blipFill>
          <a:blip r:embed="rId2" cstate="print"/>
          <a:stretch>
            <a:fillRect/>
          </a:stretch>
        </p:blipFill>
        <p:spPr>
          <a:xfrm>
            <a:off x="685800" y="1676400"/>
            <a:ext cx="7696200" cy="4648200"/>
          </a:xfrm>
          <a:prstGeom prst="rect">
            <a:avLst/>
          </a:prstGeom>
        </p:spPr>
      </p:pic>
      <p:pic>
        <p:nvPicPr>
          <p:cNvPr id="5" name="Picture 4">
            <a:extLst>
              <a:ext uri="{FF2B5EF4-FFF2-40B4-BE49-F238E27FC236}">
                <a16:creationId xmlns:a16="http://schemas.microsoft.com/office/drawing/2014/main" xmlns="" id="{6CFC5E8C-F3E0-48F2-92B6-949F235A880D}"/>
              </a:ext>
            </a:extLst>
          </p:cNvPr>
          <p:cNvPicPr>
            <a:picLocks noChangeAspect="1"/>
          </p:cNvPicPr>
          <p:nvPr/>
        </p:nvPicPr>
        <p:blipFill rotWithShape="1">
          <a:blip r:embed="rId3" cstate="print">
            <a:extLst>
              <a:ext uri="{28A0092B-C50C-407E-A947-70E740481C1C}">
                <a14:useLocalDpi xmlns:a14="http://schemas.microsoft.com/office/drawing/2010/main" xmlns="" val="0"/>
              </a:ext>
            </a:extLst>
          </a:blip>
          <a:srcRect t="18290" b="7741"/>
          <a:stretch/>
        </p:blipFill>
        <p:spPr>
          <a:xfrm>
            <a:off x="152400" y="228600"/>
            <a:ext cx="1676399" cy="76200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1800" b="1" dirty="0" smtClean="0">
                <a:latin typeface="Times New Roman" pitchFamily="18" charset="0"/>
                <a:cs typeface="Times New Roman" pitchFamily="18" charset="0"/>
              </a:rPr>
              <a:t>TECHNICAL MODULES</a:t>
            </a:r>
            <a:endParaRPr lang="en-US" sz="1800" b="1" dirty="0">
              <a:latin typeface="Times New Roman" pitchFamily="18" charset="0"/>
              <a:cs typeface="Times New Roman" pitchFamily="18" charset="0"/>
            </a:endParaRPr>
          </a:p>
        </p:txBody>
      </p:sp>
      <p:sp>
        <p:nvSpPr>
          <p:cNvPr id="3" name="Content Placeholder 2"/>
          <p:cNvSpPr>
            <a:spLocks noGrp="1"/>
          </p:cNvSpPr>
          <p:nvPr>
            <p:ph idx="1"/>
          </p:nvPr>
        </p:nvSpPr>
        <p:spPr>
          <a:xfrm>
            <a:off x="457200" y="1371600"/>
            <a:ext cx="8229600" cy="4754563"/>
          </a:xfrm>
        </p:spPr>
        <p:txBody>
          <a:bodyPr/>
          <a:lstStyle/>
          <a:p>
            <a:pPr>
              <a:lnSpc>
                <a:spcPct val="150000"/>
              </a:lnSpc>
              <a:buFont typeface="+mj-lt"/>
              <a:buAutoNum type="arabicPeriod"/>
            </a:pPr>
            <a:r>
              <a:rPr lang="en-US" sz="1800" b="1" dirty="0">
                <a:latin typeface="Times New Roman" pitchFamily="18" charset="0"/>
                <a:cs typeface="Times New Roman" pitchFamily="18" charset="0"/>
              </a:rPr>
              <a:t>Data validation and pre-processing technique.</a:t>
            </a:r>
          </a:p>
          <a:p>
            <a:pPr lvl="0">
              <a:lnSpc>
                <a:spcPct val="150000"/>
              </a:lnSpc>
              <a:buFont typeface="+mj-lt"/>
              <a:buAutoNum type="arabicPeriod"/>
            </a:pPr>
            <a:r>
              <a:rPr lang="en-US" sz="1800" b="1" dirty="0">
                <a:latin typeface="Times New Roman" pitchFamily="18" charset="0"/>
                <a:cs typeface="Times New Roman" pitchFamily="18" charset="0"/>
              </a:rPr>
              <a:t>Data </a:t>
            </a:r>
            <a:r>
              <a:rPr lang="en-US" sz="1800" b="1" dirty="0" smtClean="0">
                <a:latin typeface="Times New Roman" pitchFamily="18" charset="0"/>
                <a:cs typeface="Times New Roman" pitchFamily="18" charset="0"/>
              </a:rPr>
              <a:t>visualization.</a:t>
            </a:r>
            <a:endParaRPr lang="en-US" sz="1800" b="1" dirty="0">
              <a:latin typeface="Times New Roman" pitchFamily="18" charset="0"/>
              <a:cs typeface="Times New Roman" pitchFamily="18" charset="0"/>
            </a:endParaRPr>
          </a:p>
          <a:p>
            <a:pPr lvl="0">
              <a:lnSpc>
                <a:spcPct val="150000"/>
              </a:lnSpc>
              <a:buFont typeface="+mj-lt"/>
              <a:buAutoNum type="arabicPeriod"/>
            </a:pPr>
            <a:r>
              <a:rPr lang="en-US" sz="1800" b="1" dirty="0">
                <a:latin typeface="Times New Roman" pitchFamily="18" charset="0"/>
                <a:cs typeface="Times New Roman" pitchFamily="18" charset="0"/>
              </a:rPr>
              <a:t>Performance measurements of ML algorithms.</a:t>
            </a:r>
          </a:p>
          <a:p>
            <a:pPr lvl="0">
              <a:lnSpc>
                <a:spcPct val="150000"/>
              </a:lnSpc>
              <a:buFont typeface="+mj-lt"/>
              <a:buAutoNum type="arabicPeriod"/>
            </a:pPr>
            <a:r>
              <a:rPr lang="en-US" sz="1800" b="1" dirty="0">
                <a:latin typeface="Times New Roman" pitchFamily="18" charset="0"/>
                <a:cs typeface="Times New Roman" pitchFamily="18" charset="0"/>
              </a:rPr>
              <a:t>Implementation of LSTM model for training and testing</a:t>
            </a:r>
          </a:p>
          <a:p>
            <a:pPr lvl="0">
              <a:lnSpc>
                <a:spcPct val="150000"/>
              </a:lnSpc>
              <a:buFont typeface="+mj-lt"/>
              <a:buAutoNum type="arabicPeriod"/>
            </a:pPr>
            <a:r>
              <a:rPr lang="en-US" sz="1800" b="1" dirty="0">
                <a:latin typeface="Times New Roman" pitchFamily="18" charset="0"/>
                <a:cs typeface="Times New Roman" pitchFamily="18" charset="0"/>
              </a:rPr>
              <a:t>Build a </a:t>
            </a:r>
            <a:r>
              <a:rPr lang="en-US" sz="1800" b="1" dirty="0" smtClean="0">
                <a:latin typeface="Times New Roman" pitchFamily="18" charset="0"/>
                <a:cs typeface="Times New Roman" pitchFamily="18" charset="0"/>
              </a:rPr>
              <a:t>model </a:t>
            </a:r>
            <a:r>
              <a:rPr lang="en-US" sz="1800" b="1" dirty="0">
                <a:latin typeface="Times New Roman" pitchFamily="18" charset="0"/>
                <a:cs typeface="Times New Roman" pitchFamily="18" charset="0"/>
              </a:rPr>
              <a:t>for LSTM Neural Network.</a:t>
            </a:r>
          </a:p>
          <a:p>
            <a:pPr marL="514350" indent="-514350">
              <a:buFont typeface="+mj-lt"/>
              <a:buAutoNum type="arabicPeriod"/>
            </a:pPr>
            <a:endParaRPr lang="en-US" dirty="0"/>
          </a:p>
        </p:txBody>
      </p:sp>
      <p:pic>
        <p:nvPicPr>
          <p:cNvPr id="4" name="Picture 3">
            <a:extLst>
              <a:ext uri="{FF2B5EF4-FFF2-40B4-BE49-F238E27FC236}">
                <a16:creationId xmlns:a16="http://schemas.microsoft.com/office/drawing/2014/main" xmlns="" id="{6CFC5E8C-F3E0-48F2-92B6-949F235A880D}"/>
              </a:ext>
            </a:extLst>
          </p:cNvPr>
          <p:cNvPicPr>
            <a:picLocks noChangeAspect="1"/>
          </p:cNvPicPr>
          <p:nvPr/>
        </p:nvPicPr>
        <p:blipFill rotWithShape="1">
          <a:blip r:embed="rId2" cstate="print">
            <a:extLst>
              <a:ext uri="{28A0092B-C50C-407E-A947-70E740481C1C}">
                <a14:useLocalDpi xmlns:a14="http://schemas.microsoft.com/office/drawing/2010/main" xmlns="" val="0"/>
              </a:ext>
            </a:extLst>
          </a:blip>
          <a:srcRect t="18290" b="7741"/>
          <a:stretch/>
        </p:blipFill>
        <p:spPr>
          <a:xfrm>
            <a:off x="152400" y="228600"/>
            <a:ext cx="1676399" cy="76200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1800" b="1" dirty="0" smtClean="0">
                <a:latin typeface="Times New Roman" pitchFamily="18" charset="0"/>
                <a:cs typeface="Times New Roman" pitchFamily="18" charset="0"/>
              </a:rPr>
              <a:t>1) Data validation and Pre-processing </a:t>
            </a:r>
            <a:r>
              <a:rPr lang="en-US" sz="1800" b="1" dirty="0">
                <a:latin typeface="Times New Roman" pitchFamily="18" charset="0"/>
                <a:cs typeface="Times New Roman" pitchFamily="18" charset="0"/>
              </a:rPr>
              <a:t>technique</a:t>
            </a:r>
          </a:p>
        </p:txBody>
      </p:sp>
      <p:sp>
        <p:nvSpPr>
          <p:cNvPr id="3" name="Content Placeholder 2"/>
          <p:cNvSpPr>
            <a:spLocks noGrp="1"/>
          </p:cNvSpPr>
          <p:nvPr>
            <p:ph idx="1"/>
          </p:nvPr>
        </p:nvSpPr>
        <p:spPr>
          <a:xfrm>
            <a:off x="457200" y="1371600"/>
            <a:ext cx="8229600" cy="4754563"/>
          </a:xfrm>
        </p:spPr>
        <p:txBody>
          <a:bodyPr>
            <a:normAutofit fontScale="92500" lnSpcReduction="20000"/>
          </a:bodyPr>
          <a:lstStyle/>
          <a:p>
            <a:pPr>
              <a:lnSpc>
                <a:spcPct val="170000"/>
              </a:lnSpc>
            </a:pPr>
            <a:r>
              <a:rPr lang="en-US" sz="1800" dirty="0" smtClean="0"/>
              <a:t>The dataset which was collected might contain missing values that may lead to inconsistency. </a:t>
            </a:r>
          </a:p>
          <a:p>
            <a:pPr>
              <a:lnSpc>
                <a:spcPct val="170000"/>
              </a:lnSpc>
            </a:pPr>
            <a:r>
              <a:rPr lang="en-US" sz="1800" dirty="0" smtClean="0"/>
              <a:t>To gain better results data need to be preprocessed so as to improve the efficiency of the algorithm. </a:t>
            </a:r>
            <a:endParaRPr lang="en-US" sz="1800" dirty="0" smtClean="0">
              <a:latin typeface="Times New Roman" pitchFamily="18" charset="0"/>
              <a:cs typeface="Times New Roman" pitchFamily="18" charset="0"/>
            </a:endParaRPr>
          </a:p>
          <a:p>
            <a:pPr>
              <a:lnSpc>
                <a:spcPct val="170000"/>
              </a:lnSpc>
            </a:pPr>
            <a:r>
              <a:rPr lang="en-US" sz="1800" dirty="0" smtClean="0">
                <a:latin typeface="Times New Roman" pitchFamily="18" charset="0"/>
                <a:cs typeface="Times New Roman" pitchFamily="18" charset="0"/>
              </a:rPr>
              <a:t>Importing </a:t>
            </a:r>
            <a:r>
              <a:rPr lang="en-US" sz="1800" dirty="0">
                <a:latin typeface="Times New Roman" pitchFamily="18" charset="0"/>
                <a:cs typeface="Times New Roman" pitchFamily="18" charset="0"/>
              </a:rPr>
              <a:t>the library packages </a:t>
            </a:r>
            <a:r>
              <a:rPr lang="en-US" sz="1800" dirty="0" smtClean="0">
                <a:latin typeface="Times New Roman" pitchFamily="18" charset="0"/>
                <a:cs typeface="Times New Roman" pitchFamily="18" charset="0"/>
              </a:rPr>
              <a:t> </a:t>
            </a:r>
          </a:p>
          <a:p>
            <a:pPr>
              <a:lnSpc>
                <a:spcPct val="170000"/>
              </a:lnSpc>
            </a:pPr>
            <a:r>
              <a:rPr lang="en-US" sz="1800" dirty="0" smtClean="0">
                <a:latin typeface="Times New Roman" pitchFamily="18" charset="0"/>
                <a:cs typeface="Times New Roman" pitchFamily="18" charset="0"/>
              </a:rPr>
              <a:t>Load the </a:t>
            </a:r>
            <a:r>
              <a:rPr lang="en-US" sz="1800" dirty="0">
                <a:latin typeface="Times New Roman" pitchFamily="18" charset="0"/>
                <a:cs typeface="Times New Roman" pitchFamily="18" charset="0"/>
              </a:rPr>
              <a:t>given dataset. </a:t>
            </a:r>
            <a:endParaRPr lang="en-US" sz="1800" dirty="0" smtClean="0">
              <a:latin typeface="Times New Roman" pitchFamily="18" charset="0"/>
              <a:cs typeface="Times New Roman" pitchFamily="18" charset="0"/>
            </a:endParaRPr>
          </a:p>
          <a:p>
            <a:pPr>
              <a:lnSpc>
                <a:spcPct val="170000"/>
              </a:lnSpc>
            </a:pPr>
            <a:r>
              <a:rPr lang="en-US" sz="1800" dirty="0" smtClean="0">
                <a:latin typeface="Times New Roman" pitchFamily="18" charset="0"/>
                <a:cs typeface="Times New Roman" pitchFamily="18" charset="0"/>
              </a:rPr>
              <a:t>To </a:t>
            </a:r>
            <a:r>
              <a:rPr lang="en-US" sz="1800" dirty="0">
                <a:latin typeface="Times New Roman" pitchFamily="18" charset="0"/>
                <a:cs typeface="Times New Roman" pitchFamily="18" charset="0"/>
              </a:rPr>
              <a:t>analyzing the variable identification by data shape, data type and evaluating the missing values, duplicate values. </a:t>
            </a:r>
            <a:endParaRPr lang="en-US" sz="1800" dirty="0" smtClean="0">
              <a:latin typeface="Times New Roman" pitchFamily="18" charset="0"/>
              <a:cs typeface="Times New Roman" pitchFamily="18" charset="0"/>
            </a:endParaRPr>
          </a:p>
          <a:p>
            <a:pPr>
              <a:lnSpc>
                <a:spcPct val="170000"/>
              </a:lnSpc>
            </a:pPr>
            <a:r>
              <a:rPr lang="en-US" sz="1800" dirty="0" smtClean="0">
                <a:latin typeface="Times New Roman" pitchFamily="18" charset="0"/>
                <a:cs typeface="Times New Roman" pitchFamily="18" charset="0"/>
              </a:rPr>
              <a:t>Data </a:t>
            </a:r>
            <a:r>
              <a:rPr lang="en-US" sz="1800" dirty="0">
                <a:latin typeface="Times New Roman" pitchFamily="18" charset="0"/>
                <a:cs typeface="Times New Roman" pitchFamily="18" charset="0"/>
              </a:rPr>
              <a:t>cleaning / preparing by rename the given dataset and drop the column etc. </a:t>
            </a:r>
            <a:endParaRPr lang="en-US" sz="1800" dirty="0" smtClean="0">
              <a:latin typeface="Times New Roman" pitchFamily="18" charset="0"/>
              <a:cs typeface="Times New Roman" pitchFamily="18" charset="0"/>
            </a:endParaRPr>
          </a:p>
          <a:p>
            <a:pPr>
              <a:lnSpc>
                <a:spcPct val="170000"/>
              </a:lnSpc>
            </a:pPr>
            <a:r>
              <a:rPr lang="en-US" sz="1800" dirty="0" smtClean="0">
                <a:latin typeface="Times New Roman" pitchFamily="18" charset="0"/>
                <a:cs typeface="Times New Roman" pitchFamily="18" charset="0"/>
              </a:rPr>
              <a:t>The </a:t>
            </a:r>
            <a:r>
              <a:rPr lang="en-US" sz="1800" dirty="0">
                <a:latin typeface="Times New Roman" pitchFamily="18" charset="0"/>
                <a:cs typeface="Times New Roman" pitchFamily="18" charset="0"/>
              </a:rPr>
              <a:t>primary goal of data cleaning is to detect and remove errors and anomalies to increase the value of data in analytics and decision making</a:t>
            </a:r>
          </a:p>
        </p:txBody>
      </p:sp>
      <p:pic>
        <p:nvPicPr>
          <p:cNvPr id="4" name="Picture 3">
            <a:extLst>
              <a:ext uri="{FF2B5EF4-FFF2-40B4-BE49-F238E27FC236}">
                <a16:creationId xmlns:a16="http://schemas.microsoft.com/office/drawing/2014/main" xmlns="" id="{6CFC5E8C-F3E0-48F2-92B6-949F235A880D}"/>
              </a:ext>
            </a:extLst>
          </p:cNvPr>
          <p:cNvPicPr>
            <a:picLocks noChangeAspect="1"/>
          </p:cNvPicPr>
          <p:nvPr/>
        </p:nvPicPr>
        <p:blipFill rotWithShape="1">
          <a:blip r:embed="rId2" cstate="print">
            <a:extLst>
              <a:ext uri="{28A0092B-C50C-407E-A947-70E740481C1C}">
                <a14:useLocalDpi xmlns:a14="http://schemas.microsoft.com/office/drawing/2010/main" xmlns="" val="0"/>
              </a:ext>
            </a:extLst>
          </a:blip>
          <a:srcRect t="18290" b="7741"/>
          <a:stretch/>
        </p:blipFill>
        <p:spPr>
          <a:xfrm>
            <a:off x="152400" y="228600"/>
            <a:ext cx="1371600" cy="114300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1800" b="1" dirty="0" smtClean="0">
                <a:latin typeface="Times New Roman" pitchFamily="18" charset="0"/>
                <a:cs typeface="Times New Roman" pitchFamily="18" charset="0"/>
              </a:rPr>
              <a:t>2) Data visualization</a:t>
            </a:r>
            <a:endParaRPr lang="en-US" sz="1800" b="1" dirty="0">
              <a:latin typeface="Times New Roman" pitchFamily="18" charset="0"/>
              <a:cs typeface="Times New Roman" pitchFamily="18" charset="0"/>
            </a:endParaRPr>
          </a:p>
        </p:txBody>
      </p:sp>
      <p:sp>
        <p:nvSpPr>
          <p:cNvPr id="3" name="Content Placeholder 2"/>
          <p:cNvSpPr>
            <a:spLocks noGrp="1"/>
          </p:cNvSpPr>
          <p:nvPr>
            <p:ph idx="1"/>
          </p:nvPr>
        </p:nvSpPr>
        <p:spPr>
          <a:xfrm>
            <a:off x="457200" y="1143000"/>
            <a:ext cx="8229600" cy="4983163"/>
          </a:xfrm>
        </p:spPr>
        <p:txBody>
          <a:bodyPr>
            <a:normAutofit/>
          </a:bodyPr>
          <a:lstStyle/>
          <a:p>
            <a:pPr>
              <a:lnSpc>
                <a:spcPct val="150000"/>
              </a:lnSpc>
            </a:pPr>
            <a:r>
              <a:rPr lang="en-US" sz="1800" dirty="0">
                <a:latin typeface="Times New Roman" pitchFamily="18" charset="0"/>
                <a:cs typeface="Times New Roman" pitchFamily="18" charset="0"/>
              </a:rPr>
              <a:t>Data visualization is an important skill in applied statistics and machine learning. Statistics does indeed focus on quantitative descriptions and estimations of data. </a:t>
            </a:r>
            <a:endParaRPr lang="en-US" sz="1800" dirty="0" smtClean="0">
              <a:latin typeface="Times New Roman" pitchFamily="18" charset="0"/>
              <a:cs typeface="Times New Roman" pitchFamily="18" charset="0"/>
            </a:endParaRPr>
          </a:p>
          <a:p>
            <a:pPr>
              <a:lnSpc>
                <a:spcPct val="150000"/>
              </a:lnSpc>
            </a:pPr>
            <a:r>
              <a:rPr lang="en-US" sz="1800" dirty="0" smtClean="0">
                <a:latin typeface="Times New Roman" pitchFamily="18" charset="0"/>
                <a:cs typeface="Times New Roman" pitchFamily="18" charset="0"/>
              </a:rPr>
              <a:t>Data </a:t>
            </a:r>
            <a:r>
              <a:rPr lang="en-US" sz="1800" dirty="0">
                <a:latin typeface="Times New Roman" pitchFamily="18" charset="0"/>
                <a:cs typeface="Times New Roman" pitchFamily="18" charset="0"/>
              </a:rPr>
              <a:t>visualization provides an important suite of tools for gaining a qualitative understanding</a:t>
            </a:r>
            <a:r>
              <a:rPr lang="en-US" sz="1800" dirty="0" smtClean="0">
                <a:latin typeface="Times New Roman" pitchFamily="18" charset="0"/>
                <a:cs typeface="Times New Roman" pitchFamily="18" charset="0"/>
              </a:rPr>
              <a:t>.</a:t>
            </a:r>
          </a:p>
          <a:p>
            <a:pPr>
              <a:lnSpc>
                <a:spcPct val="150000"/>
              </a:lnSpc>
            </a:pPr>
            <a:r>
              <a:rPr lang="en-US" sz="1800" dirty="0" smtClean="0">
                <a:latin typeface="Times New Roman" pitchFamily="18" charset="0"/>
                <a:cs typeface="Times New Roman" pitchFamily="18" charset="0"/>
              </a:rPr>
              <a:t> </a:t>
            </a:r>
            <a:r>
              <a:rPr lang="en-US" sz="1800" dirty="0">
                <a:latin typeface="Times New Roman" pitchFamily="18" charset="0"/>
                <a:cs typeface="Times New Roman" pitchFamily="18" charset="0"/>
              </a:rPr>
              <a:t>This can be helpful when exploring and getting to know a dataset and can help with identifying patterns, corrupt data, outliers, and much more</a:t>
            </a:r>
            <a:r>
              <a:rPr lang="en-US" sz="1800" dirty="0" smtClean="0">
                <a:latin typeface="Times New Roman" pitchFamily="18" charset="0"/>
                <a:cs typeface="Times New Roman" pitchFamily="18" charset="0"/>
              </a:rPr>
              <a:t>.</a:t>
            </a:r>
          </a:p>
          <a:p>
            <a:pPr>
              <a:lnSpc>
                <a:spcPct val="150000"/>
              </a:lnSpc>
            </a:pPr>
            <a:r>
              <a:rPr lang="en-US" sz="1800" dirty="0" smtClean="0">
                <a:latin typeface="Times New Roman" pitchFamily="18" charset="0"/>
                <a:cs typeface="Times New Roman" pitchFamily="18" charset="0"/>
              </a:rPr>
              <a:t> </a:t>
            </a:r>
            <a:r>
              <a:rPr lang="en-US" sz="1800" dirty="0">
                <a:latin typeface="Times New Roman" pitchFamily="18" charset="0"/>
                <a:cs typeface="Times New Roman" pitchFamily="18" charset="0"/>
              </a:rPr>
              <a:t>With a little domain knowledge, data visualizations can be used to express and demonstrate key relationships in plots and charts</a:t>
            </a:r>
            <a:r>
              <a:rPr lang="en-US" sz="2100" dirty="0">
                <a:latin typeface="Times New Roman" pitchFamily="18" charset="0"/>
                <a:cs typeface="Times New Roman" pitchFamily="18" charset="0"/>
              </a:rPr>
              <a:t>.</a:t>
            </a:r>
          </a:p>
          <a:p>
            <a:endParaRPr lang="en-US" dirty="0"/>
          </a:p>
        </p:txBody>
      </p:sp>
      <p:pic>
        <p:nvPicPr>
          <p:cNvPr id="4" name="Picture 3">
            <a:extLst>
              <a:ext uri="{FF2B5EF4-FFF2-40B4-BE49-F238E27FC236}">
                <a16:creationId xmlns:a16="http://schemas.microsoft.com/office/drawing/2014/main" xmlns="" id="{6CFC5E8C-F3E0-48F2-92B6-949F235A880D}"/>
              </a:ext>
            </a:extLst>
          </p:cNvPr>
          <p:cNvPicPr>
            <a:picLocks noChangeAspect="1"/>
          </p:cNvPicPr>
          <p:nvPr/>
        </p:nvPicPr>
        <p:blipFill rotWithShape="1">
          <a:blip r:embed="rId2" cstate="print">
            <a:extLst>
              <a:ext uri="{28A0092B-C50C-407E-A947-70E740481C1C}">
                <a14:useLocalDpi xmlns:a14="http://schemas.microsoft.com/office/drawing/2010/main" xmlns="" val="0"/>
              </a:ext>
            </a:extLst>
          </a:blip>
          <a:srcRect t="18290" b="7741"/>
          <a:stretch/>
        </p:blipFill>
        <p:spPr>
          <a:xfrm>
            <a:off x="152400" y="304800"/>
            <a:ext cx="1676399" cy="76200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
            </a:r>
            <a:br>
              <a:rPr lang="en-US" dirty="0" smtClean="0"/>
            </a:br>
            <a:r>
              <a:rPr lang="en-US" sz="2000" b="1" dirty="0" smtClean="0">
                <a:latin typeface="Times New Roman" pitchFamily="18" charset="0"/>
                <a:cs typeface="Times New Roman" pitchFamily="18" charset="0"/>
              </a:rPr>
              <a:t>3) Performance </a:t>
            </a:r>
            <a:r>
              <a:rPr lang="en-US" sz="2000" b="1" dirty="0">
                <a:latin typeface="Times New Roman" pitchFamily="18" charset="0"/>
                <a:cs typeface="Times New Roman" pitchFamily="18" charset="0"/>
              </a:rPr>
              <a:t>measurements of ML </a:t>
            </a:r>
            <a:r>
              <a:rPr lang="en-US" sz="2000" b="1" dirty="0" smtClean="0">
                <a:latin typeface="Times New Roman" pitchFamily="18" charset="0"/>
                <a:cs typeface="Times New Roman" pitchFamily="18" charset="0"/>
              </a:rPr>
              <a:t>algorithms</a:t>
            </a:r>
            <a:r>
              <a:rPr lang="en-US" dirty="0"/>
              <a:t/>
            </a:r>
            <a:br>
              <a:rPr lang="en-US" dirty="0"/>
            </a:br>
            <a:endParaRPr lang="en-US" dirty="0"/>
          </a:p>
        </p:txBody>
      </p:sp>
      <p:sp>
        <p:nvSpPr>
          <p:cNvPr id="3" name="Content Placeholder 2"/>
          <p:cNvSpPr>
            <a:spLocks noGrp="1"/>
          </p:cNvSpPr>
          <p:nvPr>
            <p:ph idx="1"/>
          </p:nvPr>
        </p:nvSpPr>
        <p:spPr>
          <a:xfrm>
            <a:off x="457200" y="1295400"/>
            <a:ext cx="8229600" cy="4830763"/>
          </a:xfrm>
        </p:spPr>
        <p:txBody>
          <a:bodyPr>
            <a:normAutofit fontScale="55000" lnSpcReduction="20000"/>
          </a:bodyPr>
          <a:lstStyle/>
          <a:p>
            <a:pPr algn="just">
              <a:lnSpc>
                <a:spcPct val="170000"/>
              </a:lnSpc>
            </a:pPr>
            <a:r>
              <a:rPr lang="en-US" dirty="0">
                <a:latin typeface="Times New Roman" pitchFamily="18" charset="0"/>
                <a:cs typeface="Times New Roman" pitchFamily="18" charset="0"/>
              </a:rPr>
              <a:t>It is a statistical method for analyzing a data set in which there are one or more independent variables that determine an outcome. </a:t>
            </a:r>
            <a:endParaRPr lang="en-US" dirty="0" smtClean="0">
              <a:latin typeface="Times New Roman" pitchFamily="18" charset="0"/>
              <a:cs typeface="Times New Roman" pitchFamily="18" charset="0"/>
            </a:endParaRPr>
          </a:p>
          <a:p>
            <a:pPr algn="just">
              <a:lnSpc>
                <a:spcPct val="170000"/>
              </a:lnSpc>
            </a:pPr>
            <a:r>
              <a:rPr lang="en-US" dirty="0" smtClean="0">
                <a:latin typeface="Times New Roman" pitchFamily="18" charset="0"/>
                <a:cs typeface="Times New Roman" pitchFamily="18" charset="0"/>
              </a:rPr>
              <a:t>The </a:t>
            </a:r>
            <a:r>
              <a:rPr lang="en-US" dirty="0">
                <a:latin typeface="Times New Roman" pitchFamily="18" charset="0"/>
                <a:cs typeface="Times New Roman" pitchFamily="18" charset="0"/>
              </a:rPr>
              <a:t>outcome is measured with a dichotomous variable (in which there are only two possible outcomes</a:t>
            </a:r>
            <a:r>
              <a:rPr lang="en-US" dirty="0" smtClean="0">
                <a:latin typeface="Times New Roman" pitchFamily="18" charset="0"/>
                <a:cs typeface="Times New Roman" pitchFamily="18" charset="0"/>
              </a:rPr>
              <a:t>).</a:t>
            </a:r>
          </a:p>
          <a:p>
            <a:pPr algn="just">
              <a:lnSpc>
                <a:spcPct val="170000"/>
              </a:lnSpc>
            </a:pPr>
            <a:r>
              <a:rPr lang="en-US" dirty="0" smtClean="0">
                <a:latin typeface="Times New Roman" pitchFamily="18" charset="0"/>
                <a:cs typeface="Times New Roman" pitchFamily="18" charset="0"/>
              </a:rPr>
              <a:t> </a:t>
            </a:r>
            <a:r>
              <a:rPr lang="en-US" dirty="0">
                <a:latin typeface="Times New Roman" pitchFamily="18" charset="0"/>
                <a:cs typeface="Times New Roman" pitchFamily="18" charset="0"/>
              </a:rPr>
              <a:t>The goal of logistic regression is to find the best fitting model to describe the relationship between the dichotomous characteristic of interest (dependent variable = response or outcome variable) and a set of independent (predictor or explanatory) variables. </a:t>
            </a:r>
            <a:endParaRPr lang="en-US" dirty="0" smtClean="0">
              <a:latin typeface="Times New Roman" pitchFamily="18" charset="0"/>
              <a:cs typeface="Times New Roman" pitchFamily="18" charset="0"/>
            </a:endParaRPr>
          </a:p>
          <a:p>
            <a:pPr algn="just">
              <a:lnSpc>
                <a:spcPct val="170000"/>
              </a:lnSpc>
            </a:pPr>
            <a:r>
              <a:rPr lang="en-US" dirty="0" smtClean="0">
                <a:latin typeface="Times New Roman" pitchFamily="18" charset="0"/>
                <a:cs typeface="Times New Roman" pitchFamily="18" charset="0"/>
              </a:rPr>
              <a:t>Logistic </a:t>
            </a:r>
            <a:r>
              <a:rPr lang="en-US" dirty="0">
                <a:latin typeface="Times New Roman" pitchFamily="18" charset="0"/>
                <a:cs typeface="Times New Roman" pitchFamily="18" charset="0"/>
              </a:rPr>
              <a:t>regression is a Machine Learning classification algorithm that is used to predict the probability of a categorical dependent variable.       </a:t>
            </a:r>
          </a:p>
          <a:p>
            <a:endParaRPr lang="en-US" dirty="0"/>
          </a:p>
        </p:txBody>
      </p:sp>
      <p:pic>
        <p:nvPicPr>
          <p:cNvPr id="4" name="Picture 3">
            <a:extLst>
              <a:ext uri="{FF2B5EF4-FFF2-40B4-BE49-F238E27FC236}">
                <a16:creationId xmlns:a16="http://schemas.microsoft.com/office/drawing/2014/main" xmlns="" id="{6CFC5E8C-F3E0-48F2-92B6-949F235A880D}"/>
              </a:ext>
            </a:extLst>
          </p:cNvPr>
          <p:cNvPicPr>
            <a:picLocks noChangeAspect="1"/>
          </p:cNvPicPr>
          <p:nvPr/>
        </p:nvPicPr>
        <p:blipFill rotWithShape="1">
          <a:blip r:embed="rId2" cstate="print">
            <a:extLst>
              <a:ext uri="{28A0092B-C50C-407E-A947-70E740481C1C}">
                <a14:useLocalDpi xmlns:a14="http://schemas.microsoft.com/office/drawing/2010/main" xmlns="" val="0"/>
              </a:ext>
            </a:extLst>
          </a:blip>
          <a:srcRect t="18290" b="7741"/>
          <a:stretch/>
        </p:blipFill>
        <p:spPr>
          <a:xfrm>
            <a:off x="152400" y="228600"/>
            <a:ext cx="761999" cy="76200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
            </a:r>
            <a:br>
              <a:rPr lang="en-US" b="1" dirty="0" smtClean="0"/>
            </a:br>
            <a:r>
              <a:rPr lang="en-US" sz="2000" b="1" dirty="0" smtClean="0">
                <a:latin typeface="Times New Roman" pitchFamily="18" charset="0"/>
                <a:cs typeface="Times New Roman" pitchFamily="18" charset="0"/>
              </a:rPr>
              <a:t>4) Implementation of LSTM model for training and testing</a:t>
            </a:r>
            <a:r>
              <a:rPr lang="en-US" dirty="0" smtClean="0"/>
              <a:t/>
            </a:r>
            <a:br>
              <a:rPr lang="en-US" dirty="0" smtClean="0"/>
            </a:br>
            <a:endParaRPr lang="en-US" dirty="0"/>
          </a:p>
        </p:txBody>
      </p:sp>
      <p:sp>
        <p:nvSpPr>
          <p:cNvPr id="3" name="Content Placeholder 2"/>
          <p:cNvSpPr>
            <a:spLocks noGrp="1"/>
          </p:cNvSpPr>
          <p:nvPr>
            <p:ph idx="1"/>
          </p:nvPr>
        </p:nvSpPr>
        <p:spPr>
          <a:xfrm>
            <a:off x="457200" y="1600201"/>
            <a:ext cx="8229600" cy="2438399"/>
          </a:xfrm>
        </p:spPr>
        <p:txBody>
          <a:bodyPr/>
          <a:lstStyle/>
          <a:p>
            <a:pPr>
              <a:lnSpc>
                <a:spcPct val="150000"/>
              </a:lnSpc>
            </a:pPr>
            <a:r>
              <a:rPr lang="en-US" sz="1800" dirty="0" smtClean="0">
                <a:latin typeface="Times New Roman" pitchFamily="18" charset="0"/>
                <a:cs typeface="Times New Roman" pitchFamily="18" charset="0"/>
              </a:rPr>
              <a:t>Here we are building a LSTM network by using our  word embedding technique.</a:t>
            </a:r>
          </a:p>
          <a:p>
            <a:pPr>
              <a:lnSpc>
                <a:spcPct val="150000"/>
              </a:lnSpc>
            </a:pPr>
            <a:r>
              <a:rPr lang="en-US" sz="1800" dirty="0" smtClean="0">
                <a:latin typeface="Times New Roman" pitchFamily="18" charset="0"/>
                <a:cs typeface="Times New Roman" pitchFamily="18" charset="0"/>
              </a:rPr>
              <a:t>And we are going to split our data into training and testing purpose.</a:t>
            </a:r>
          </a:p>
          <a:p>
            <a:pPr>
              <a:lnSpc>
                <a:spcPct val="150000"/>
              </a:lnSpc>
            </a:pPr>
            <a:r>
              <a:rPr lang="en-US" sz="1800" dirty="0" smtClean="0">
                <a:latin typeface="Times New Roman" pitchFamily="18" charset="0"/>
                <a:cs typeface="Times New Roman" pitchFamily="18" charset="0"/>
              </a:rPr>
              <a:t>The Data Model which was created using machine learning algorithms are applied on the Training set and based on the test result accuracy, Test set prediction is done. </a:t>
            </a:r>
          </a:p>
          <a:p>
            <a:endParaRPr lang="en-US" dirty="0" smtClean="0"/>
          </a:p>
          <a:p>
            <a:endParaRPr lang="en-US" dirty="0"/>
          </a:p>
        </p:txBody>
      </p:sp>
      <p:pic>
        <p:nvPicPr>
          <p:cNvPr id="4" name="Picture 3">
            <a:extLst>
              <a:ext uri="{FF2B5EF4-FFF2-40B4-BE49-F238E27FC236}">
                <a16:creationId xmlns:a16="http://schemas.microsoft.com/office/drawing/2014/main" xmlns="" id="{6CFC5E8C-F3E0-48F2-92B6-949F235A880D}"/>
              </a:ext>
            </a:extLst>
          </p:cNvPr>
          <p:cNvPicPr>
            <a:picLocks noChangeAspect="1"/>
          </p:cNvPicPr>
          <p:nvPr/>
        </p:nvPicPr>
        <p:blipFill rotWithShape="1">
          <a:blip r:embed="rId2" cstate="print">
            <a:extLst>
              <a:ext uri="{28A0092B-C50C-407E-A947-70E740481C1C}">
                <a14:useLocalDpi xmlns:a14="http://schemas.microsoft.com/office/drawing/2010/main" xmlns="" val="0"/>
              </a:ext>
            </a:extLst>
          </a:blip>
          <a:srcRect t="18290" b="7741"/>
          <a:stretch/>
        </p:blipFill>
        <p:spPr>
          <a:xfrm>
            <a:off x="152401" y="228600"/>
            <a:ext cx="914400" cy="76200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sz="1800" b="1" dirty="0" smtClean="0">
                <a:latin typeface="Times New Roman" pitchFamily="18" charset="0"/>
                <a:cs typeface="Times New Roman" pitchFamily="18" charset="0"/>
              </a:rPr>
              <a:t>5) Build a model for LSTM Neural Network.</a:t>
            </a:r>
            <a:r>
              <a:rPr lang="en-US" sz="1800" b="1" dirty="0" smtClean="0"/>
              <a:t/>
            </a:r>
            <a:br>
              <a:rPr lang="en-US" sz="1800" b="1" dirty="0" smtClean="0"/>
            </a:br>
            <a:endParaRPr lang="en-US" sz="1800" b="1" dirty="0"/>
          </a:p>
        </p:txBody>
      </p:sp>
      <p:sp>
        <p:nvSpPr>
          <p:cNvPr id="3" name="Content Placeholder 2"/>
          <p:cNvSpPr>
            <a:spLocks noGrp="1"/>
          </p:cNvSpPr>
          <p:nvPr>
            <p:ph idx="1"/>
          </p:nvPr>
        </p:nvSpPr>
        <p:spPr/>
        <p:txBody>
          <a:bodyPr>
            <a:normAutofit/>
          </a:bodyPr>
          <a:lstStyle/>
          <a:p>
            <a:pPr>
              <a:lnSpc>
                <a:spcPct val="150000"/>
              </a:lnSpc>
            </a:pPr>
            <a:r>
              <a:rPr lang="en-US" sz="2100" dirty="0" smtClean="0">
                <a:latin typeface="Times New Roman" pitchFamily="18" charset="0"/>
                <a:cs typeface="Times New Roman" pitchFamily="18" charset="0"/>
              </a:rPr>
              <a:t>The built LSTM network is used to display our results</a:t>
            </a:r>
          </a:p>
          <a:p>
            <a:pPr>
              <a:lnSpc>
                <a:spcPct val="150000"/>
              </a:lnSpc>
            </a:pPr>
            <a:r>
              <a:rPr lang="en-US" sz="2100" dirty="0" smtClean="0">
                <a:latin typeface="Times New Roman" pitchFamily="18" charset="0"/>
                <a:cs typeface="Times New Roman" pitchFamily="18" charset="0"/>
              </a:rPr>
              <a:t>It predicts whether real or fake based on the given data </a:t>
            </a:r>
            <a:r>
              <a:rPr lang="en-US" sz="2100" dirty="0" err="1" smtClean="0">
                <a:latin typeface="Times New Roman" pitchFamily="18" charset="0"/>
                <a:cs typeface="Times New Roman" pitchFamily="18" charset="0"/>
              </a:rPr>
              <a:t>ie</a:t>
            </a:r>
            <a:r>
              <a:rPr lang="en-US" sz="2100" dirty="0" smtClean="0">
                <a:latin typeface="Times New Roman" pitchFamily="18" charset="0"/>
                <a:cs typeface="Times New Roman" pitchFamily="18" charset="0"/>
              </a:rPr>
              <a:t> description.</a:t>
            </a:r>
          </a:p>
          <a:p>
            <a:pPr>
              <a:buNone/>
            </a:pPr>
            <a:endParaRPr lang="en-US" dirty="0" smtClean="0"/>
          </a:p>
          <a:p>
            <a:endParaRPr lang="en-US" dirty="0"/>
          </a:p>
        </p:txBody>
      </p:sp>
      <p:pic>
        <p:nvPicPr>
          <p:cNvPr id="4" name="Picture 3">
            <a:extLst>
              <a:ext uri="{FF2B5EF4-FFF2-40B4-BE49-F238E27FC236}">
                <a16:creationId xmlns:a16="http://schemas.microsoft.com/office/drawing/2014/main" xmlns="" id="{6CFC5E8C-F3E0-48F2-92B6-949F235A880D}"/>
              </a:ext>
            </a:extLst>
          </p:cNvPr>
          <p:cNvPicPr>
            <a:picLocks noChangeAspect="1"/>
          </p:cNvPicPr>
          <p:nvPr/>
        </p:nvPicPr>
        <p:blipFill rotWithShape="1">
          <a:blip r:embed="rId2" cstate="print">
            <a:extLst>
              <a:ext uri="{28A0092B-C50C-407E-A947-70E740481C1C}">
                <a14:useLocalDpi xmlns:a14="http://schemas.microsoft.com/office/drawing/2010/main" xmlns="" val="0"/>
              </a:ext>
            </a:extLst>
          </a:blip>
          <a:srcRect t="18290" b="7741"/>
          <a:stretch/>
        </p:blipFill>
        <p:spPr>
          <a:xfrm>
            <a:off x="152401" y="228600"/>
            <a:ext cx="1143000" cy="76200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63562"/>
          </a:xfrm>
        </p:spPr>
        <p:txBody>
          <a:bodyPr>
            <a:normAutofit/>
          </a:bodyPr>
          <a:lstStyle/>
          <a:p>
            <a:r>
              <a:rPr lang="en-US" sz="1800" b="1" dirty="0" smtClean="0">
                <a:latin typeface="Times New Roman" pitchFamily="18" charset="0"/>
                <a:cs typeface="Times New Roman" pitchFamily="18" charset="0"/>
              </a:rPr>
              <a:t>ABSTRACT</a:t>
            </a:r>
            <a:endParaRPr lang="en-US" sz="1800" b="1" dirty="0">
              <a:latin typeface="Times New Roman" pitchFamily="18" charset="0"/>
              <a:cs typeface="Times New Roman" pitchFamily="18" charset="0"/>
            </a:endParaRPr>
          </a:p>
        </p:txBody>
      </p:sp>
      <p:sp>
        <p:nvSpPr>
          <p:cNvPr id="3" name="Content Placeholder 2"/>
          <p:cNvSpPr>
            <a:spLocks noGrp="1"/>
          </p:cNvSpPr>
          <p:nvPr>
            <p:ph idx="1"/>
          </p:nvPr>
        </p:nvSpPr>
        <p:spPr>
          <a:xfrm>
            <a:off x="457200" y="1066800"/>
            <a:ext cx="8229600" cy="5562600"/>
          </a:xfrm>
        </p:spPr>
        <p:txBody>
          <a:bodyPr>
            <a:normAutofit/>
          </a:bodyPr>
          <a:lstStyle/>
          <a:p>
            <a:pPr algn="just">
              <a:lnSpc>
                <a:spcPct val="150000"/>
              </a:lnSpc>
            </a:pPr>
            <a:r>
              <a:rPr lang="en-US" sz="1800" dirty="0" smtClean="0">
                <a:latin typeface="Times New Roman" pitchFamily="18" charset="0"/>
                <a:cs typeface="Times New Roman" pitchFamily="18" charset="0"/>
              </a:rPr>
              <a:t>Due to Covid-19 Pandemic, Every sector has moved to virtual mode including recruitment for various job postings in public and private sector .This allows everyone to </a:t>
            </a:r>
            <a:r>
              <a:rPr lang="en-US" sz="1800" dirty="0">
                <a:latin typeface="Times New Roman" pitchFamily="18" charset="0"/>
                <a:cs typeface="Times New Roman" pitchFamily="18" charset="0"/>
              </a:rPr>
              <a:t>reduce their </a:t>
            </a:r>
            <a:r>
              <a:rPr lang="en-US" sz="1800" dirty="0" smtClean="0">
                <a:latin typeface="Times New Roman" pitchFamily="18" charset="0"/>
                <a:cs typeface="Times New Roman" pitchFamily="18" charset="0"/>
              </a:rPr>
              <a:t>dependency on manual </a:t>
            </a:r>
            <a:r>
              <a:rPr lang="en-US" sz="1800" dirty="0">
                <a:latin typeface="Times New Roman" pitchFamily="18" charset="0"/>
                <a:cs typeface="Times New Roman" pitchFamily="18" charset="0"/>
              </a:rPr>
              <a:t>efforts </a:t>
            </a:r>
            <a:r>
              <a:rPr lang="en-US" sz="1800" dirty="0" smtClean="0">
                <a:latin typeface="Times New Roman" pitchFamily="18" charset="0"/>
                <a:cs typeface="Times New Roman" pitchFamily="18" charset="0"/>
              </a:rPr>
              <a:t>and since all the </a:t>
            </a:r>
            <a:r>
              <a:rPr lang="en-US" sz="1800" dirty="0">
                <a:latin typeface="Times New Roman" pitchFamily="18" charset="0"/>
                <a:cs typeface="Times New Roman" pitchFamily="18" charset="0"/>
              </a:rPr>
              <a:t>job postings are posted </a:t>
            </a:r>
            <a:r>
              <a:rPr lang="en-US" sz="1800" dirty="0" smtClean="0">
                <a:latin typeface="Times New Roman" pitchFamily="18" charset="0"/>
                <a:cs typeface="Times New Roman" pitchFamily="18" charset="0"/>
              </a:rPr>
              <a:t>online, it gives </a:t>
            </a:r>
            <a:r>
              <a:rPr lang="en-US" sz="1800" dirty="0">
                <a:latin typeface="Times New Roman" pitchFamily="18" charset="0"/>
                <a:cs typeface="Times New Roman" pitchFamily="18" charset="0"/>
              </a:rPr>
              <a:t>the </a:t>
            </a:r>
            <a:r>
              <a:rPr lang="en-US" sz="1800" dirty="0" smtClean="0">
                <a:latin typeface="Times New Roman" pitchFamily="18" charset="0"/>
                <a:cs typeface="Times New Roman" pitchFamily="18" charset="0"/>
              </a:rPr>
              <a:t>recruiting company or agency a </a:t>
            </a:r>
            <a:r>
              <a:rPr lang="en-US" sz="1800" dirty="0">
                <a:latin typeface="Times New Roman" pitchFamily="18" charset="0"/>
                <a:cs typeface="Times New Roman" pitchFamily="18" charset="0"/>
              </a:rPr>
              <a:t>wide range of area to gather the talented </a:t>
            </a:r>
            <a:r>
              <a:rPr lang="en-US" sz="1800" dirty="0" smtClean="0">
                <a:latin typeface="Times New Roman" pitchFamily="18" charset="0"/>
                <a:cs typeface="Times New Roman" pitchFamily="18" charset="0"/>
              </a:rPr>
              <a:t>candidates. People </a:t>
            </a:r>
            <a:r>
              <a:rPr lang="en-US" sz="1800" dirty="0">
                <a:latin typeface="Times New Roman" pitchFamily="18" charset="0"/>
                <a:cs typeface="Times New Roman" pitchFamily="18" charset="0"/>
              </a:rPr>
              <a:t>who are </a:t>
            </a:r>
            <a:r>
              <a:rPr lang="en-US" sz="1800" dirty="0" smtClean="0">
                <a:latin typeface="Times New Roman" pitchFamily="18" charset="0"/>
                <a:cs typeface="Times New Roman" pitchFamily="18" charset="0"/>
              </a:rPr>
              <a:t>seeking for job can </a:t>
            </a:r>
            <a:r>
              <a:rPr lang="en-US" sz="1800" dirty="0">
                <a:latin typeface="Times New Roman" pitchFamily="18" charset="0"/>
                <a:cs typeface="Times New Roman" pitchFamily="18" charset="0"/>
              </a:rPr>
              <a:t>also know the </a:t>
            </a:r>
            <a:r>
              <a:rPr lang="en-US" sz="1800" dirty="0" smtClean="0">
                <a:latin typeface="Times New Roman" pitchFamily="18" charset="0"/>
                <a:cs typeface="Times New Roman" pitchFamily="18" charset="0"/>
              </a:rPr>
              <a:t>information of the recruiting company /sector through the internet. But all job </a:t>
            </a:r>
            <a:r>
              <a:rPr lang="en-US" sz="1800" dirty="0">
                <a:latin typeface="Times New Roman" pitchFamily="18" charset="0"/>
                <a:cs typeface="Times New Roman" pitchFamily="18" charset="0"/>
              </a:rPr>
              <a:t>postings which are posted </a:t>
            </a:r>
            <a:r>
              <a:rPr lang="en-US" sz="1800" dirty="0" smtClean="0">
                <a:latin typeface="Times New Roman" pitchFamily="18" charset="0"/>
                <a:cs typeface="Times New Roman" pitchFamily="18" charset="0"/>
              </a:rPr>
              <a:t>in the internet recruiting sites are not real and there </a:t>
            </a:r>
            <a:r>
              <a:rPr lang="en-US" sz="1800" dirty="0">
                <a:latin typeface="Times New Roman" pitchFamily="18" charset="0"/>
                <a:cs typeface="Times New Roman" pitchFamily="18" charset="0"/>
              </a:rPr>
              <a:t>are fraudulent job postings also. So we try to </a:t>
            </a:r>
            <a:r>
              <a:rPr lang="en-US" sz="1800" dirty="0" smtClean="0">
                <a:latin typeface="Times New Roman" pitchFamily="18" charset="0"/>
                <a:cs typeface="Times New Roman" pitchFamily="18" charset="0"/>
              </a:rPr>
              <a:t>predict </a:t>
            </a:r>
            <a:r>
              <a:rPr lang="en-US" sz="1800" dirty="0">
                <a:latin typeface="Times New Roman" pitchFamily="18" charset="0"/>
                <a:cs typeface="Times New Roman" pitchFamily="18" charset="0"/>
              </a:rPr>
              <a:t>the fraudulent posting </a:t>
            </a:r>
            <a:r>
              <a:rPr lang="en-US" sz="1800" dirty="0" smtClean="0">
                <a:latin typeface="Times New Roman" pitchFamily="18" charset="0"/>
                <a:cs typeface="Times New Roman" pitchFamily="18" charset="0"/>
              </a:rPr>
              <a:t>and real one. so the </a:t>
            </a:r>
            <a:r>
              <a:rPr lang="en-US" sz="1800" dirty="0">
                <a:latin typeface="Times New Roman" pitchFamily="18" charset="0"/>
                <a:cs typeface="Times New Roman" pitchFamily="18" charset="0"/>
              </a:rPr>
              <a:t>aim </a:t>
            </a:r>
            <a:r>
              <a:rPr lang="en-US" sz="1800" dirty="0" smtClean="0">
                <a:latin typeface="Times New Roman" pitchFamily="18" charset="0"/>
                <a:cs typeface="Times New Roman" pitchFamily="18" charset="0"/>
              </a:rPr>
              <a:t> of this project is </a:t>
            </a:r>
            <a:r>
              <a:rPr lang="en-US" sz="1800" dirty="0">
                <a:latin typeface="Times New Roman" pitchFamily="18" charset="0"/>
                <a:cs typeface="Times New Roman" pitchFamily="18" charset="0"/>
              </a:rPr>
              <a:t>to </a:t>
            </a:r>
            <a:r>
              <a:rPr lang="en-US" sz="1800" dirty="0" smtClean="0">
                <a:latin typeface="Times New Roman" pitchFamily="18" charset="0"/>
                <a:cs typeface="Times New Roman" pitchFamily="18" charset="0"/>
              </a:rPr>
              <a:t>use </a:t>
            </a:r>
            <a:r>
              <a:rPr lang="en-US" sz="1800" dirty="0">
                <a:latin typeface="Times New Roman" pitchFamily="18" charset="0"/>
                <a:cs typeface="Times New Roman" pitchFamily="18" charset="0"/>
              </a:rPr>
              <a:t>machine learning based techniques for real or fake job prediction results in best </a:t>
            </a:r>
            <a:r>
              <a:rPr lang="en-US" sz="1800" dirty="0" smtClean="0">
                <a:latin typeface="Times New Roman" pitchFamily="18" charset="0"/>
                <a:cs typeface="Times New Roman" pitchFamily="18" charset="0"/>
              </a:rPr>
              <a:t>accuracy. Here we  propose a machine learning-based method to accurately predict the fraudulent jobs in the form of whether the job is real or not</a:t>
            </a:r>
            <a:r>
              <a:rPr lang="en-US" sz="1800" dirty="0" smtClean="0"/>
              <a:t>.</a:t>
            </a:r>
          </a:p>
          <a:p>
            <a:pPr>
              <a:lnSpc>
                <a:spcPct val="150000"/>
              </a:lnSpc>
            </a:pPr>
            <a:endParaRPr lang="en-US" sz="1800" dirty="0">
              <a:latin typeface="Times New Roman" pitchFamily="18" charset="0"/>
              <a:cs typeface="Times New Roman" pitchFamily="18" charset="0"/>
            </a:endParaRPr>
          </a:p>
        </p:txBody>
      </p:sp>
      <p:pic>
        <p:nvPicPr>
          <p:cNvPr id="4" name="Picture 3">
            <a:extLst>
              <a:ext uri="{FF2B5EF4-FFF2-40B4-BE49-F238E27FC236}">
                <a16:creationId xmlns:a16="http://schemas.microsoft.com/office/drawing/2014/main" xmlns="" id="{6CFC5E8C-F3E0-48F2-92B6-949F235A880D}"/>
              </a:ext>
            </a:extLst>
          </p:cNvPr>
          <p:cNvPicPr>
            <a:picLocks noChangeAspect="1"/>
          </p:cNvPicPr>
          <p:nvPr/>
        </p:nvPicPr>
        <p:blipFill rotWithShape="1">
          <a:blip r:embed="rId2" cstate="print">
            <a:extLst>
              <a:ext uri="{28A0092B-C50C-407E-A947-70E740481C1C}">
                <a14:useLocalDpi xmlns:a14="http://schemas.microsoft.com/office/drawing/2010/main" xmlns="" val="0"/>
              </a:ext>
            </a:extLst>
          </a:blip>
          <a:srcRect t="18290" b="7741"/>
          <a:stretch/>
        </p:blipFill>
        <p:spPr>
          <a:xfrm>
            <a:off x="381001" y="304800"/>
            <a:ext cx="1143000" cy="482703"/>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04800"/>
            <a:ext cx="8229600" cy="381000"/>
          </a:xfrm>
        </p:spPr>
        <p:txBody>
          <a:bodyPr>
            <a:normAutofit/>
          </a:bodyPr>
          <a:lstStyle/>
          <a:p>
            <a:r>
              <a:rPr lang="en-US" sz="1800" b="1" dirty="0" smtClean="0">
                <a:latin typeface="Times New Roman" pitchFamily="18" charset="0"/>
                <a:cs typeface="Times New Roman" pitchFamily="18" charset="0"/>
              </a:rPr>
              <a:t>ALGORITHMS /FORMULAS USED</a:t>
            </a:r>
            <a:endParaRPr lang="en-US" sz="1800" b="1" dirty="0">
              <a:latin typeface="Times New Roman" pitchFamily="18" charset="0"/>
              <a:cs typeface="Times New Roman" pitchFamily="18" charset="0"/>
            </a:endParaRPr>
          </a:p>
        </p:txBody>
      </p:sp>
      <p:sp>
        <p:nvSpPr>
          <p:cNvPr id="3" name="Content Placeholder 2"/>
          <p:cNvSpPr>
            <a:spLocks noGrp="1"/>
          </p:cNvSpPr>
          <p:nvPr>
            <p:ph idx="1"/>
          </p:nvPr>
        </p:nvSpPr>
        <p:spPr>
          <a:xfrm>
            <a:off x="457200" y="762000"/>
            <a:ext cx="8229600" cy="5867400"/>
          </a:xfrm>
        </p:spPr>
        <p:txBody>
          <a:bodyPr>
            <a:noAutofit/>
          </a:bodyPr>
          <a:lstStyle/>
          <a:p>
            <a:pPr>
              <a:lnSpc>
                <a:spcPct val="150000"/>
              </a:lnSpc>
            </a:pPr>
            <a:r>
              <a:rPr lang="en-US" sz="1600" dirty="0" smtClean="0">
                <a:latin typeface="Times New Roman" pitchFamily="18" charset="0"/>
                <a:cs typeface="Times New Roman" pitchFamily="18" charset="0"/>
              </a:rPr>
              <a:t>1)</a:t>
            </a:r>
            <a:r>
              <a:rPr lang="en-US" sz="1600" b="1" dirty="0" smtClean="0">
                <a:latin typeface="Times New Roman" pitchFamily="18" charset="0"/>
                <a:cs typeface="Times New Roman" pitchFamily="18" charset="0"/>
              </a:rPr>
              <a:t>Recurrent Neural Network(RNN)</a:t>
            </a:r>
            <a:r>
              <a:rPr lang="en-US" sz="1600" dirty="0" smtClean="0">
                <a:latin typeface="Times New Roman" pitchFamily="18" charset="0"/>
                <a:cs typeface="Times New Roman" pitchFamily="18" charset="0"/>
              </a:rPr>
              <a:t> are a type of </a:t>
            </a:r>
            <a:r>
              <a:rPr lang="en-US" sz="1600" u="sng" dirty="0" smtClean="0">
                <a:latin typeface="Times New Roman" pitchFamily="18" charset="0"/>
                <a:cs typeface="Times New Roman" pitchFamily="18" charset="0"/>
              </a:rPr>
              <a:t>Neural Network</a:t>
            </a:r>
            <a:r>
              <a:rPr lang="en-US" sz="1600" dirty="0" smtClean="0">
                <a:latin typeface="Times New Roman" pitchFamily="18" charset="0"/>
                <a:cs typeface="Times New Roman" pitchFamily="18" charset="0"/>
              </a:rPr>
              <a:t> where the </a:t>
            </a:r>
            <a:r>
              <a:rPr lang="en-US" sz="1600" b="1" dirty="0" smtClean="0">
                <a:latin typeface="Times New Roman" pitchFamily="18" charset="0"/>
                <a:cs typeface="Times New Roman" pitchFamily="18" charset="0"/>
              </a:rPr>
              <a:t>output from previous step are fed as input to the current step</a:t>
            </a:r>
            <a:r>
              <a:rPr lang="en-US" sz="1600" dirty="0" smtClean="0">
                <a:latin typeface="Times New Roman" pitchFamily="18" charset="0"/>
                <a:cs typeface="Times New Roman" pitchFamily="18" charset="0"/>
              </a:rPr>
              <a:t>. In traditional neural networks, all the inputs and outputs are independent of each other, but in cases like when it is required to predict the next word of a sentence, the previous words are required and hence there is a need to remember the previous words. Thus RNN came into existence, which solved this issue with the help of a Hidden Layer. The main and most important feature of RNN is </a:t>
            </a:r>
            <a:r>
              <a:rPr lang="en-US" sz="1600" b="1" dirty="0" smtClean="0">
                <a:latin typeface="Times New Roman" pitchFamily="18" charset="0"/>
                <a:cs typeface="Times New Roman" pitchFamily="18" charset="0"/>
              </a:rPr>
              <a:t>Hidden state</a:t>
            </a:r>
            <a:r>
              <a:rPr lang="en-US" sz="1600" dirty="0" smtClean="0">
                <a:latin typeface="Times New Roman" pitchFamily="18" charset="0"/>
                <a:cs typeface="Times New Roman" pitchFamily="18" charset="0"/>
              </a:rPr>
              <a:t>, which remembers some information about a sequence.</a:t>
            </a:r>
          </a:p>
          <a:p>
            <a:pPr>
              <a:lnSpc>
                <a:spcPct val="150000"/>
              </a:lnSpc>
            </a:pPr>
            <a:r>
              <a:rPr lang="en-US" sz="1600" b="1" dirty="0" smtClean="0">
                <a:latin typeface="Times New Roman" pitchFamily="18" charset="0"/>
                <a:cs typeface="Times New Roman" pitchFamily="18" charset="0"/>
              </a:rPr>
              <a:t>2)LSTM</a:t>
            </a:r>
            <a:r>
              <a:rPr lang="en-US" sz="1600" dirty="0" smtClean="0">
                <a:latin typeface="Times New Roman" pitchFamily="18" charset="0"/>
                <a:cs typeface="Times New Roman" pitchFamily="18" charset="0"/>
              </a:rPr>
              <a:t>: Long Short Term Memory is a kind of recurrent neural network. In RNN output from the last step is fed as input in the current step. It tackled the problem of long-term dependencies of RNN in which the RNN cannot predict the word stored in the long term memory but can give more accurate predictions from the recent information. As the gap length increases RNN does not give </a:t>
            </a:r>
            <a:r>
              <a:rPr lang="en-US" sz="1600" dirty="0" err="1" smtClean="0">
                <a:latin typeface="Times New Roman" pitchFamily="18" charset="0"/>
                <a:cs typeface="Times New Roman" pitchFamily="18" charset="0"/>
              </a:rPr>
              <a:t>efficent</a:t>
            </a:r>
            <a:r>
              <a:rPr lang="en-US" sz="1600" dirty="0" smtClean="0">
                <a:latin typeface="Times New Roman" pitchFamily="18" charset="0"/>
                <a:cs typeface="Times New Roman" pitchFamily="18" charset="0"/>
              </a:rPr>
              <a:t> performance. LSTM can by default retain the information for long period of time. It is used for processing, predicting and classifying on the basis of time series data</a:t>
            </a:r>
          </a:p>
        </p:txBody>
      </p:sp>
      <p:pic>
        <p:nvPicPr>
          <p:cNvPr id="4" name="Picture 3">
            <a:extLst>
              <a:ext uri="{FF2B5EF4-FFF2-40B4-BE49-F238E27FC236}">
                <a16:creationId xmlns="" xmlns:a16="http://schemas.microsoft.com/office/drawing/2014/main" id="{6CFC5E8C-F3E0-48F2-92B6-949F235A880D}"/>
              </a:ext>
            </a:extLst>
          </p:cNvPr>
          <p:cNvPicPr>
            <a:picLocks noChangeAspect="1"/>
          </p:cNvPicPr>
          <p:nvPr/>
        </p:nvPicPr>
        <p:blipFill rotWithShape="1">
          <a:blip r:embed="rId2" cstate="print">
            <a:extLst>
              <a:ext uri="{28A0092B-C50C-407E-A947-70E740481C1C}">
                <a14:useLocalDpi xmlns="" xmlns:a14="http://schemas.microsoft.com/office/drawing/2010/main" val="0"/>
              </a:ext>
            </a:extLst>
          </a:blip>
          <a:srcRect t="18290" b="7741"/>
          <a:stretch/>
        </p:blipFill>
        <p:spPr>
          <a:xfrm>
            <a:off x="381001" y="304800"/>
            <a:ext cx="1143000" cy="482703"/>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1800" b="1" dirty="0" smtClean="0">
                <a:latin typeface="Times New Roman" pitchFamily="18" charset="0"/>
                <a:cs typeface="Times New Roman" pitchFamily="18" charset="0"/>
              </a:rPr>
              <a:t>ALGORITHMS/FORMULAS USED</a:t>
            </a:r>
            <a:endParaRPr lang="en-US" sz="1800" b="1" dirty="0">
              <a:latin typeface="Times New Roman" pitchFamily="18" charset="0"/>
              <a:cs typeface="Times New Roman" pitchFamily="18" charset="0"/>
            </a:endParaRPr>
          </a:p>
        </p:txBody>
      </p:sp>
      <p:sp>
        <p:nvSpPr>
          <p:cNvPr id="3" name="Content Placeholder 2"/>
          <p:cNvSpPr>
            <a:spLocks noGrp="1"/>
          </p:cNvSpPr>
          <p:nvPr>
            <p:ph idx="1"/>
          </p:nvPr>
        </p:nvSpPr>
        <p:spPr>
          <a:xfrm>
            <a:off x="457200" y="1295400"/>
            <a:ext cx="8229600" cy="4830763"/>
          </a:xfrm>
        </p:spPr>
        <p:txBody>
          <a:bodyPr>
            <a:normAutofit/>
          </a:bodyPr>
          <a:lstStyle/>
          <a:p>
            <a:pPr>
              <a:lnSpc>
                <a:spcPct val="150000"/>
              </a:lnSpc>
              <a:buNone/>
            </a:pPr>
            <a:r>
              <a:rPr lang="en-US" sz="1200" dirty="0" smtClean="0">
                <a:latin typeface="Times New Roman" pitchFamily="18" charset="0"/>
                <a:cs typeface="Times New Roman" pitchFamily="18" charset="0"/>
              </a:rPr>
              <a:t> </a:t>
            </a:r>
          </a:p>
          <a:p>
            <a:pPr algn="just">
              <a:lnSpc>
                <a:spcPct val="150000"/>
              </a:lnSpc>
            </a:pPr>
            <a:r>
              <a:rPr lang="en-US" sz="1200" dirty="0" smtClean="0">
                <a:latin typeface="Times New Roman" pitchFamily="18" charset="0"/>
                <a:cs typeface="Times New Roman" pitchFamily="18" charset="0"/>
              </a:rPr>
              <a:t>True Positive Rate(TPR) = TP / (TP + FN) </a:t>
            </a:r>
          </a:p>
          <a:p>
            <a:pPr algn="just">
              <a:lnSpc>
                <a:spcPct val="150000"/>
              </a:lnSpc>
            </a:pPr>
            <a:r>
              <a:rPr lang="en-US" sz="1200" dirty="0" smtClean="0">
                <a:latin typeface="Times New Roman" pitchFamily="18" charset="0"/>
                <a:cs typeface="Times New Roman" pitchFamily="18" charset="0"/>
              </a:rPr>
              <a:t>False Positive rate(FPR) = FP / (FP + TN)</a:t>
            </a:r>
          </a:p>
          <a:p>
            <a:pPr algn="just">
              <a:lnSpc>
                <a:spcPct val="150000"/>
              </a:lnSpc>
            </a:pPr>
            <a:r>
              <a:rPr lang="en-US" sz="1200" b="1" dirty="0" smtClean="0">
                <a:latin typeface="Times New Roman" pitchFamily="18" charset="0"/>
                <a:cs typeface="Times New Roman" pitchFamily="18" charset="0"/>
              </a:rPr>
              <a:t>Accuracy:</a:t>
            </a:r>
            <a:r>
              <a:rPr lang="en-US" sz="1200" dirty="0" smtClean="0">
                <a:latin typeface="Times New Roman" pitchFamily="18" charset="0"/>
                <a:cs typeface="Times New Roman" pitchFamily="18" charset="0"/>
              </a:rPr>
              <a:t> The Proportion of the total number of predictions that is correct otherwise overall how often the model predicts correctly defaulters and non-defaulters.</a:t>
            </a:r>
          </a:p>
          <a:p>
            <a:pPr algn="just">
              <a:lnSpc>
                <a:spcPct val="150000"/>
              </a:lnSpc>
            </a:pPr>
            <a:r>
              <a:rPr lang="en-US" sz="1200" b="1" dirty="0" smtClean="0">
                <a:latin typeface="Times New Roman" pitchFamily="18" charset="0"/>
                <a:cs typeface="Times New Roman" pitchFamily="18" charset="0"/>
              </a:rPr>
              <a:t>Accuracy calculation:</a:t>
            </a:r>
            <a:endParaRPr lang="en-US" sz="1200" dirty="0" smtClean="0">
              <a:latin typeface="Times New Roman" pitchFamily="18" charset="0"/>
              <a:cs typeface="Times New Roman" pitchFamily="18" charset="0"/>
            </a:endParaRPr>
          </a:p>
          <a:p>
            <a:pPr algn="just">
              <a:lnSpc>
                <a:spcPct val="150000"/>
              </a:lnSpc>
            </a:pPr>
            <a:r>
              <a:rPr lang="en-US" sz="1200" dirty="0" smtClean="0">
                <a:latin typeface="Times New Roman" pitchFamily="18" charset="0"/>
                <a:cs typeface="Times New Roman" pitchFamily="18" charset="0"/>
              </a:rPr>
              <a:t>Accuracy = (TP + TN) / (TP + TN + FP + FN)</a:t>
            </a:r>
          </a:p>
          <a:p>
            <a:pPr algn="just">
              <a:lnSpc>
                <a:spcPct val="150000"/>
              </a:lnSpc>
            </a:pPr>
            <a:r>
              <a:rPr lang="en-US" sz="1200" dirty="0" smtClean="0">
                <a:latin typeface="Times New Roman" pitchFamily="18" charset="0"/>
                <a:cs typeface="Times New Roman" pitchFamily="18" charset="0"/>
              </a:rPr>
              <a:t>	. The most intuitive efficiency metric is accuracy, which is essentially the number of correctly expected observations to all observations. One might believe that if our model is accurate, it is the best. Yes, consistency is an important parameter, but only because you have symmetric datasets with almost identical values for false positives and false negatives.</a:t>
            </a:r>
          </a:p>
          <a:p>
            <a:pPr algn="just">
              <a:lnSpc>
                <a:spcPct val="150000"/>
              </a:lnSpc>
            </a:pPr>
            <a:r>
              <a:rPr lang="en-US" sz="1200" b="1" dirty="0" smtClean="0">
                <a:latin typeface="Times New Roman" pitchFamily="18" charset="0"/>
                <a:cs typeface="Times New Roman" pitchFamily="18" charset="0"/>
              </a:rPr>
              <a:t>Precision:</a:t>
            </a:r>
            <a:r>
              <a:rPr lang="en-US" sz="1200" dirty="0" smtClean="0">
                <a:latin typeface="Times New Roman" pitchFamily="18" charset="0"/>
                <a:cs typeface="Times New Roman" pitchFamily="18" charset="0"/>
              </a:rPr>
              <a:t> The proportion of positive predictions that are actually correct. (When the model predicts default: how often is correct?)</a:t>
            </a:r>
          </a:p>
          <a:p>
            <a:pPr algn="just">
              <a:lnSpc>
                <a:spcPct val="150000"/>
              </a:lnSpc>
            </a:pPr>
            <a:r>
              <a:rPr lang="en-US" sz="1200" dirty="0" smtClean="0">
                <a:latin typeface="Times New Roman" pitchFamily="18" charset="0"/>
                <a:cs typeface="Times New Roman" pitchFamily="18" charset="0"/>
              </a:rPr>
              <a:t>	Precision = TP / (TP + FP)</a:t>
            </a:r>
          </a:p>
          <a:p>
            <a:pPr algn="just">
              <a:lnSpc>
                <a:spcPct val="150000"/>
              </a:lnSpc>
            </a:pPr>
            <a:r>
              <a:rPr lang="en-US" sz="1200" dirty="0" smtClean="0">
                <a:latin typeface="Times New Roman" pitchFamily="18" charset="0"/>
                <a:cs typeface="Times New Roman" pitchFamily="18" charset="0"/>
              </a:rPr>
              <a:t>	Precision is the ratio of correctly predicted positive observations to the total predicted positive observations. The question that this metric answer is of all passengers that labeled as survived, how many actually survived? High precision relates to the low false positive rate. We have got 0.788 precision which is pretty good.</a:t>
            </a:r>
          </a:p>
        </p:txBody>
      </p:sp>
      <p:pic>
        <p:nvPicPr>
          <p:cNvPr id="4" name="Picture 3">
            <a:extLst>
              <a:ext uri="{FF2B5EF4-FFF2-40B4-BE49-F238E27FC236}">
                <a16:creationId xmlns="" xmlns:a16="http://schemas.microsoft.com/office/drawing/2014/main" id="{6CFC5E8C-F3E0-48F2-92B6-949F235A880D}"/>
              </a:ext>
            </a:extLst>
          </p:cNvPr>
          <p:cNvPicPr>
            <a:picLocks noChangeAspect="1"/>
          </p:cNvPicPr>
          <p:nvPr/>
        </p:nvPicPr>
        <p:blipFill rotWithShape="1">
          <a:blip r:embed="rId2" cstate="print">
            <a:extLst>
              <a:ext uri="{28A0092B-C50C-407E-A947-70E740481C1C}">
                <a14:useLocalDpi xmlns="" xmlns:a14="http://schemas.microsoft.com/office/drawing/2010/main" val="0"/>
              </a:ext>
            </a:extLst>
          </a:blip>
          <a:srcRect t="18290" b="7741"/>
          <a:stretch/>
        </p:blipFill>
        <p:spPr>
          <a:xfrm>
            <a:off x="381001" y="304800"/>
            <a:ext cx="1143000" cy="482703"/>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1800" b="1" dirty="0" smtClean="0">
                <a:latin typeface="Times New Roman" pitchFamily="18" charset="0"/>
                <a:cs typeface="Times New Roman" pitchFamily="18" charset="0"/>
              </a:rPr>
              <a:t>ALGORITHMS/FORMULAS USED</a:t>
            </a:r>
            <a:endParaRPr lang="en-US" sz="1800" b="1" dirty="0">
              <a:latin typeface="Times New Roman" pitchFamily="18" charset="0"/>
              <a:cs typeface="Times New Roman" pitchFamily="18" charset="0"/>
            </a:endParaRPr>
          </a:p>
        </p:txBody>
      </p:sp>
      <p:sp>
        <p:nvSpPr>
          <p:cNvPr id="3" name="Content Placeholder 2"/>
          <p:cNvSpPr>
            <a:spLocks noGrp="1"/>
          </p:cNvSpPr>
          <p:nvPr>
            <p:ph idx="1"/>
          </p:nvPr>
        </p:nvSpPr>
        <p:spPr/>
        <p:txBody>
          <a:bodyPr>
            <a:normAutofit fontScale="92500" lnSpcReduction="10000"/>
          </a:bodyPr>
          <a:lstStyle/>
          <a:p>
            <a:pPr algn="just">
              <a:lnSpc>
                <a:spcPct val="150000"/>
              </a:lnSpc>
            </a:pPr>
            <a:r>
              <a:rPr lang="en-US" sz="1400" b="1" dirty="0" smtClean="0">
                <a:latin typeface="Times New Roman" pitchFamily="18" charset="0"/>
                <a:cs typeface="Times New Roman" pitchFamily="18" charset="0"/>
              </a:rPr>
              <a:t>Recall:</a:t>
            </a:r>
            <a:r>
              <a:rPr lang="en-US" sz="1400" dirty="0" smtClean="0">
                <a:latin typeface="Times New Roman" pitchFamily="18" charset="0"/>
                <a:cs typeface="Times New Roman" pitchFamily="18" charset="0"/>
              </a:rPr>
              <a:t>	The percentage of measured positive values that were accurately estimated. (The percentage of real defaulters predicted accurately by the model)</a:t>
            </a:r>
          </a:p>
          <a:p>
            <a:pPr algn="just">
              <a:lnSpc>
                <a:spcPct val="150000"/>
              </a:lnSpc>
            </a:pPr>
            <a:r>
              <a:rPr lang="en-US" sz="1400" dirty="0" smtClean="0">
                <a:latin typeface="Times New Roman" pitchFamily="18" charset="0"/>
                <a:cs typeface="Times New Roman" pitchFamily="18" charset="0"/>
              </a:rPr>
              <a:t>            Recall = TP / (TP + FN)</a:t>
            </a:r>
          </a:p>
          <a:p>
            <a:pPr algn="just">
              <a:lnSpc>
                <a:spcPct val="150000"/>
              </a:lnSpc>
            </a:pPr>
            <a:r>
              <a:rPr lang="en-US" sz="1400" dirty="0" smtClean="0">
                <a:latin typeface="Times New Roman" pitchFamily="18" charset="0"/>
                <a:cs typeface="Times New Roman" pitchFamily="18" charset="0"/>
              </a:rPr>
              <a:t>	Recall(Sensitivity) - The ratio of correctly expected positive observations to all observations in the real class is known as recall. - yes.</a:t>
            </a:r>
          </a:p>
          <a:p>
            <a:pPr algn="just">
              <a:lnSpc>
                <a:spcPct val="150000"/>
              </a:lnSpc>
            </a:pPr>
            <a:r>
              <a:rPr lang="en-US" sz="1400" b="1" dirty="0" smtClean="0">
                <a:latin typeface="Times New Roman" pitchFamily="18" charset="0"/>
                <a:cs typeface="Times New Roman" pitchFamily="18" charset="0"/>
              </a:rPr>
              <a:t>F1 Score</a:t>
            </a:r>
            <a:r>
              <a:rPr lang="en-US" sz="1400" dirty="0" smtClean="0">
                <a:latin typeface="Times New Roman" pitchFamily="18" charset="0"/>
                <a:cs typeface="Times New Roman" pitchFamily="18" charset="0"/>
              </a:rPr>
              <a:t> : The weighted average of Precision and Recall is the F1 Score. As a result, this score considers both false positives and false negatives. Although it is not as intuitive as accuracy, F1 is generally more useful than accuracy, particularly if the class distribution is uneven. When false positives and false negatives have comparable costs, accuracy performs well. It's best to look at both Precision and Recall if the cost of false positives and false negatives is somewhat different.</a:t>
            </a:r>
          </a:p>
          <a:p>
            <a:pPr algn="just">
              <a:lnSpc>
                <a:spcPct val="150000"/>
              </a:lnSpc>
            </a:pPr>
            <a:r>
              <a:rPr lang="en-US" sz="1400" b="1" dirty="0" smtClean="0">
                <a:latin typeface="Times New Roman" pitchFamily="18" charset="0"/>
                <a:cs typeface="Times New Roman" pitchFamily="18" charset="0"/>
              </a:rPr>
              <a:t>General Formula: </a:t>
            </a:r>
            <a:endParaRPr lang="en-US" sz="1400" dirty="0" smtClean="0">
              <a:latin typeface="Times New Roman" pitchFamily="18" charset="0"/>
              <a:cs typeface="Times New Roman" pitchFamily="18" charset="0"/>
            </a:endParaRPr>
          </a:p>
          <a:p>
            <a:pPr algn="just">
              <a:lnSpc>
                <a:spcPct val="150000"/>
              </a:lnSpc>
            </a:pPr>
            <a:r>
              <a:rPr lang="en-US" sz="1400" b="1" dirty="0" smtClean="0">
                <a:latin typeface="Times New Roman" pitchFamily="18" charset="0"/>
                <a:cs typeface="Times New Roman" pitchFamily="18" charset="0"/>
              </a:rPr>
              <a:t>	</a:t>
            </a:r>
            <a:r>
              <a:rPr lang="en-US" sz="1400" dirty="0" smtClean="0">
                <a:latin typeface="Times New Roman" pitchFamily="18" charset="0"/>
                <a:cs typeface="Times New Roman" pitchFamily="18" charset="0"/>
              </a:rPr>
              <a:t>F- Measure = 2TP / (2TP + FP + FN)</a:t>
            </a:r>
          </a:p>
          <a:p>
            <a:pPr algn="just">
              <a:lnSpc>
                <a:spcPct val="150000"/>
              </a:lnSpc>
            </a:pPr>
            <a:r>
              <a:rPr lang="en-US" sz="1400" b="1" dirty="0" smtClean="0">
                <a:latin typeface="Times New Roman" pitchFamily="18" charset="0"/>
                <a:cs typeface="Times New Roman" pitchFamily="18" charset="0"/>
              </a:rPr>
              <a:t>F1-Score Formula: </a:t>
            </a:r>
            <a:endParaRPr lang="en-US" sz="1400" dirty="0" smtClean="0">
              <a:latin typeface="Times New Roman" pitchFamily="18" charset="0"/>
              <a:cs typeface="Times New Roman" pitchFamily="18" charset="0"/>
            </a:endParaRPr>
          </a:p>
          <a:p>
            <a:pPr algn="just">
              <a:lnSpc>
                <a:spcPct val="150000"/>
              </a:lnSpc>
            </a:pPr>
            <a:r>
              <a:rPr lang="en-US" sz="1400" b="1" dirty="0" smtClean="0">
                <a:latin typeface="Times New Roman" pitchFamily="18" charset="0"/>
                <a:cs typeface="Times New Roman" pitchFamily="18" charset="0"/>
              </a:rPr>
              <a:t>	</a:t>
            </a:r>
            <a:r>
              <a:rPr lang="en-US" sz="1400" dirty="0" smtClean="0">
                <a:latin typeface="Times New Roman" pitchFamily="18" charset="0"/>
                <a:cs typeface="Times New Roman" pitchFamily="18" charset="0"/>
              </a:rPr>
              <a:t>F1 Score = 2*(Recall * Precision) / (Recall + Precision)</a:t>
            </a:r>
          </a:p>
          <a:p>
            <a:pPr algn="just">
              <a:lnSpc>
                <a:spcPct val="150000"/>
              </a:lnSpc>
            </a:pPr>
            <a:endParaRPr lang="en-US" sz="1400" dirty="0" smtClean="0">
              <a:latin typeface="Times New Roman" pitchFamily="18" charset="0"/>
              <a:cs typeface="Times New Roman" pitchFamily="18" charset="0"/>
            </a:endParaRPr>
          </a:p>
          <a:p>
            <a:endParaRPr lang="en-US" dirty="0"/>
          </a:p>
        </p:txBody>
      </p:sp>
      <p:pic>
        <p:nvPicPr>
          <p:cNvPr id="4" name="Picture 3">
            <a:extLst>
              <a:ext uri="{FF2B5EF4-FFF2-40B4-BE49-F238E27FC236}">
                <a16:creationId xmlns="" xmlns:a16="http://schemas.microsoft.com/office/drawing/2014/main" id="{6CFC5E8C-F3E0-48F2-92B6-949F235A880D}"/>
              </a:ext>
            </a:extLst>
          </p:cNvPr>
          <p:cNvPicPr>
            <a:picLocks noChangeAspect="1"/>
          </p:cNvPicPr>
          <p:nvPr/>
        </p:nvPicPr>
        <p:blipFill rotWithShape="1">
          <a:blip r:embed="rId2" cstate="print">
            <a:extLst>
              <a:ext uri="{28A0092B-C50C-407E-A947-70E740481C1C}">
                <a14:useLocalDpi xmlns="" xmlns:a14="http://schemas.microsoft.com/office/drawing/2010/main" val="0"/>
              </a:ext>
            </a:extLst>
          </a:blip>
          <a:srcRect t="18290" b="7741"/>
          <a:stretch/>
        </p:blipFill>
        <p:spPr>
          <a:xfrm>
            <a:off x="381001" y="304800"/>
            <a:ext cx="1143000" cy="482703"/>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44562"/>
          </a:xfrm>
        </p:spPr>
        <p:txBody>
          <a:bodyPr>
            <a:normAutofit/>
          </a:bodyPr>
          <a:lstStyle/>
          <a:p>
            <a:r>
              <a:rPr lang="en-US" sz="1800" b="1" dirty="0" smtClean="0">
                <a:latin typeface="Times New Roman" pitchFamily="18" charset="0"/>
                <a:cs typeface="Times New Roman" pitchFamily="18" charset="0"/>
              </a:rPr>
              <a:t>DEMO FOR MODULE-1</a:t>
            </a:r>
            <a:endParaRPr lang="en-US" sz="1800" b="1" dirty="0">
              <a:latin typeface="Times New Roman" pitchFamily="18" charset="0"/>
              <a:cs typeface="Times New Roman" pitchFamily="18" charset="0"/>
            </a:endParaRPr>
          </a:p>
        </p:txBody>
      </p:sp>
      <p:pic>
        <p:nvPicPr>
          <p:cNvPr id="3074" name="Picture 2"/>
          <p:cNvPicPr>
            <a:picLocks noGrp="1" noChangeAspect="1" noChangeArrowheads="1"/>
          </p:cNvPicPr>
          <p:nvPr>
            <p:ph idx="1"/>
          </p:nvPr>
        </p:nvPicPr>
        <p:blipFill>
          <a:blip r:embed="rId2" cstate="print"/>
          <a:srcRect/>
          <a:stretch>
            <a:fillRect/>
          </a:stretch>
        </p:blipFill>
        <p:spPr bwMode="auto">
          <a:xfrm>
            <a:off x="457200" y="1295400"/>
            <a:ext cx="8229600" cy="5029200"/>
          </a:xfrm>
          <a:prstGeom prst="rect">
            <a:avLst/>
          </a:prstGeom>
          <a:noFill/>
          <a:ln w="9525">
            <a:noFill/>
            <a:miter lim="800000"/>
            <a:headEnd/>
            <a:tailEnd/>
          </a:ln>
          <a:effectLst/>
        </p:spPr>
      </p:pic>
      <p:pic>
        <p:nvPicPr>
          <p:cNvPr id="5" name="Picture 4">
            <a:extLst>
              <a:ext uri="{FF2B5EF4-FFF2-40B4-BE49-F238E27FC236}">
                <a16:creationId xmlns:a16="http://schemas.microsoft.com/office/drawing/2014/main" xmlns="" id="{6CFC5E8C-F3E0-48F2-92B6-949F235A880D}"/>
              </a:ext>
            </a:extLst>
          </p:cNvPr>
          <p:cNvPicPr>
            <a:picLocks noChangeAspect="1"/>
          </p:cNvPicPr>
          <p:nvPr/>
        </p:nvPicPr>
        <p:blipFill rotWithShape="1">
          <a:blip r:embed="rId3" cstate="print">
            <a:extLst>
              <a:ext uri="{28A0092B-C50C-407E-A947-70E740481C1C}">
                <a14:useLocalDpi xmlns:a14="http://schemas.microsoft.com/office/drawing/2010/main" xmlns="" val="0"/>
              </a:ext>
            </a:extLst>
          </a:blip>
          <a:srcRect t="18290" b="7741"/>
          <a:stretch/>
        </p:blipFill>
        <p:spPr>
          <a:xfrm>
            <a:off x="152400" y="228600"/>
            <a:ext cx="1676399" cy="76200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1800" b="1" dirty="0" smtClean="0">
                <a:latin typeface="Times New Roman" pitchFamily="18" charset="0"/>
                <a:cs typeface="Times New Roman" pitchFamily="18" charset="0"/>
              </a:rPr>
              <a:t>DEMO FOR MODULE-1</a:t>
            </a:r>
            <a:endParaRPr lang="en-US" sz="1800" b="1" dirty="0">
              <a:latin typeface="Times New Roman" pitchFamily="18" charset="0"/>
              <a:cs typeface="Times New Roman" pitchFamily="18" charset="0"/>
            </a:endParaRPr>
          </a:p>
        </p:txBody>
      </p:sp>
      <p:pic>
        <p:nvPicPr>
          <p:cNvPr id="4098" name="Picture 2"/>
          <p:cNvPicPr>
            <a:picLocks noGrp="1" noChangeAspect="1" noChangeArrowheads="1"/>
          </p:cNvPicPr>
          <p:nvPr>
            <p:ph idx="1"/>
          </p:nvPr>
        </p:nvPicPr>
        <p:blipFill>
          <a:blip r:embed="rId2" cstate="print"/>
          <a:srcRect/>
          <a:stretch>
            <a:fillRect/>
          </a:stretch>
        </p:blipFill>
        <p:spPr bwMode="auto">
          <a:xfrm>
            <a:off x="457200" y="1371601"/>
            <a:ext cx="8229600" cy="5029200"/>
          </a:xfrm>
          <a:prstGeom prst="rect">
            <a:avLst/>
          </a:prstGeom>
          <a:noFill/>
          <a:ln w="9525">
            <a:noFill/>
            <a:miter lim="800000"/>
            <a:headEnd/>
            <a:tailEnd/>
          </a:ln>
          <a:effectLst/>
        </p:spPr>
      </p:pic>
      <p:pic>
        <p:nvPicPr>
          <p:cNvPr id="5" name="Picture 4">
            <a:extLst>
              <a:ext uri="{FF2B5EF4-FFF2-40B4-BE49-F238E27FC236}">
                <a16:creationId xmlns:a16="http://schemas.microsoft.com/office/drawing/2014/main" xmlns="" id="{6CFC5E8C-F3E0-48F2-92B6-949F235A880D}"/>
              </a:ext>
            </a:extLst>
          </p:cNvPr>
          <p:cNvPicPr>
            <a:picLocks noChangeAspect="1"/>
          </p:cNvPicPr>
          <p:nvPr/>
        </p:nvPicPr>
        <p:blipFill rotWithShape="1">
          <a:blip r:embed="rId3" cstate="print">
            <a:extLst>
              <a:ext uri="{28A0092B-C50C-407E-A947-70E740481C1C}">
                <a14:useLocalDpi xmlns:a14="http://schemas.microsoft.com/office/drawing/2010/main" xmlns="" val="0"/>
              </a:ext>
            </a:extLst>
          </a:blip>
          <a:srcRect t="18290" b="7741"/>
          <a:stretch/>
        </p:blipFill>
        <p:spPr>
          <a:xfrm>
            <a:off x="152400" y="228600"/>
            <a:ext cx="1676399" cy="76200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1800" b="1" dirty="0" smtClean="0">
                <a:latin typeface="Times New Roman" pitchFamily="18" charset="0"/>
                <a:cs typeface="Times New Roman" pitchFamily="18" charset="0"/>
              </a:rPr>
              <a:t>DEMO FOR MODULE-1</a:t>
            </a:r>
            <a:endParaRPr lang="en-US" sz="1800" b="1" dirty="0">
              <a:latin typeface="Times New Roman" pitchFamily="18" charset="0"/>
              <a:cs typeface="Times New Roman" pitchFamily="18" charset="0"/>
            </a:endParaRPr>
          </a:p>
        </p:txBody>
      </p:sp>
      <p:pic>
        <p:nvPicPr>
          <p:cNvPr id="5123" name="Picture 3"/>
          <p:cNvPicPr>
            <a:picLocks noGrp="1" noChangeAspect="1" noChangeArrowheads="1"/>
          </p:cNvPicPr>
          <p:nvPr>
            <p:ph idx="1"/>
          </p:nvPr>
        </p:nvPicPr>
        <p:blipFill>
          <a:blip r:embed="rId2" cstate="print"/>
          <a:srcRect/>
          <a:stretch>
            <a:fillRect/>
          </a:stretch>
        </p:blipFill>
        <p:spPr bwMode="auto">
          <a:xfrm>
            <a:off x="457200" y="1371600"/>
            <a:ext cx="8229600" cy="5029200"/>
          </a:xfrm>
          <a:prstGeom prst="rect">
            <a:avLst/>
          </a:prstGeom>
          <a:noFill/>
          <a:ln w="9525">
            <a:noFill/>
            <a:miter lim="800000"/>
            <a:headEnd/>
            <a:tailEnd/>
          </a:ln>
          <a:effectLst/>
        </p:spPr>
      </p:pic>
      <p:pic>
        <p:nvPicPr>
          <p:cNvPr id="7" name="Picture 6">
            <a:extLst>
              <a:ext uri="{FF2B5EF4-FFF2-40B4-BE49-F238E27FC236}">
                <a16:creationId xmlns:a16="http://schemas.microsoft.com/office/drawing/2014/main" xmlns="" id="{6CFC5E8C-F3E0-48F2-92B6-949F235A880D}"/>
              </a:ext>
            </a:extLst>
          </p:cNvPr>
          <p:cNvPicPr>
            <a:picLocks noChangeAspect="1"/>
          </p:cNvPicPr>
          <p:nvPr/>
        </p:nvPicPr>
        <p:blipFill rotWithShape="1">
          <a:blip r:embed="rId3" cstate="print">
            <a:extLst>
              <a:ext uri="{28A0092B-C50C-407E-A947-70E740481C1C}">
                <a14:useLocalDpi xmlns:a14="http://schemas.microsoft.com/office/drawing/2010/main" xmlns="" val="0"/>
              </a:ext>
            </a:extLst>
          </a:blip>
          <a:srcRect t="18290" b="7741"/>
          <a:stretch/>
        </p:blipFill>
        <p:spPr>
          <a:xfrm>
            <a:off x="152400" y="228600"/>
            <a:ext cx="1676399" cy="76200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1800" b="1" dirty="0" smtClean="0">
                <a:latin typeface="Times New Roman" pitchFamily="18" charset="0"/>
                <a:cs typeface="Times New Roman" pitchFamily="18" charset="0"/>
              </a:rPr>
              <a:t>DEMO FOR MODULE-1</a:t>
            </a:r>
            <a:endParaRPr lang="en-US" sz="1800" b="1" dirty="0">
              <a:latin typeface="Times New Roman" pitchFamily="18" charset="0"/>
              <a:cs typeface="Times New Roman" pitchFamily="18" charset="0"/>
            </a:endParaRPr>
          </a:p>
        </p:txBody>
      </p:sp>
      <p:pic>
        <p:nvPicPr>
          <p:cNvPr id="6147" name="Picture 3"/>
          <p:cNvPicPr>
            <a:picLocks noGrp="1" noChangeAspect="1" noChangeArrowheads="1"/>
          </p:cNvPicPr>
          <p:nvPr>
            <p:ph idx="1"/>
          </p:nvPr>
        </p:nvPicPr>
        <p:blipFill>
          <a:blip r:embed="rId2" cstate="print"/>
          <a:srcRect/>
          <a:stretch>
            <a:fillRect/>
          </a:stretch>
        </p:blipFill>
        <p:spPr bwMode="auto">
          <a:xfrm>
            <a:off x="457200" y="1676400"/>
            <a:ext cx="8229600" cy="4419599"/>
          </a:xfrm>
          <a:prstGeom prst="rect">
            <a:avLst/>
          </a:prstGeom>
          <a:noFill/>
          <a:ln w="9525">
            <a:noFill/>
            <a:miter lim="800000"/>
            <a:headEnd/>
            <a:tailEnd/>
          </a:ln>
          <a:effectLst/>
        </p:spPr>
      </p:pic>
      <p:pic>
        <p:nvPicPr>
          <p:cNvPr id="6" name="Picture 5">
            <a:extLst>
              <a:ext uri="{FF2B5EF4-FFF2-40B4-BE49-F238E27FC236}">
                <a16:creationId xmlns:a16="http://schemas.microsoft.com/office/drawing/2014/main" xmlns="" id="{6CFC5E8C-F3E0-48F2-92B6-949F235A880D}"/>
              </a:ext>
            </a:extLst>
          </p:cNvPr>
          <p:cNvPicPr>
            <a:picLocks noChangeAspect="1"/>
          </p:cNvPicPr>
          <p:nvPr/>
        </p:nvPicPr>
        <p:blipFill rotWithShape="1">
          <a:blip r:embed="rId3" cstate="print">
            <a:extLst>
              <a:ext uri="{28A0092B-C50C-407E-A947-70E740481C1C}">
                <a14:useLocalDpi xmlns:a14="http://schemas.microsoft.com/office/drawing/2010/main" xmlns="" val="0"/>
              </a:ext>
            </a:extLst>
          </a:blip>
          <a:srcRect t="18290" b="7741"/>
          <a:stretch/>
        </p:blipFill>
        <p:spPr>
          <a:xfrm>
            <a:off x="228600" y="457200"/>
            <a:ext cx="1676399" cy="76200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1800" b="1" dirty="0" smtClean="0">
                <a:latin typeface="Times New Roman" pitchFamily="18" charset="0"/>
                <a:cs typeface="Times New Roman" pitchFamily="18" charset="0"/>
              </a:rPr>
              <a:t>DEMO FOR MODULE-1</a:t>
            </a:r>
            <a:endParaRPr lang="en-US" sz="1800" dirty="0"/>
          </a:p>
        </p:txBody>
      </p:sp>
      <p:pic>
        <p:nvPicPr>
          <p:cNvPr id="7170" name="Picture 2"/>
          <p:cNvPicPr>
            <a:picLocks noGrp="1" noChangeAspect="1" noChangeArrowheads="1"/>
          </p:cNvPicPr>
          <p:nvPr>
            <p:ph idx="1"/>
          </p:nvPr>
        </p:nvPicPr>
        <p:blipFill>
          <a:blip r:embed="rId2" cstate="print"/>
          <a:srcRect/>
          <a:stretch>
            <a:fillRect/>
          </a:stretch>
        </p:blipFill>
        <p:spPr bwMode="auto">
          <a:xfrm>
            <a:off x="457200" y="1524001"/>
            <a:ext cx="8229600" cy="4800600"/>
          </a:xfrm>
          <a:prstGeom prst="rect">
            <a:avLst/>
          </a:prstGeom>
          <a:noFill/>
          <a:ln w="9525">
            <a:noFill/>
            <a:miter lim="800000"/>
            <a:headEnd/>
            <a:tailEnd/>
          </a:ln>
          <a:effectLst/>
        </p:spPr>
      </p:pic>
      <p:pic>
        <p:nvPicPr>
          <p:cNvPr id="5" name="Picture 4">
            <a:extLst>
              <a:ext uri="{FF2B5EF4-FFF2-40B4-BE49-F238E27FC236}">
                <a16:creationId xmlns:a16="http://schemas.microsoft.com/office/drawing/2014/main" xmlns="" id="{6CFC5E8C-F3E0-48F2-92B6-949F235A880D}"/>
              </a:ext>
            </a:extLst>
          </p:cNvPr>
          <p:cNvPicPr>
            <a:picLocks noChangeAspect="1"/>
          </p:cNvPicPr>
          <p:nvPr/>
        </p:nvPicPr>
        <p:blipFill rotWithShape="1">
          <a:blip r:embed="rId3" cstate="print">
            <a:extLst>
              <a:ext uri="{28A0092B-C50C-407E-A947-70E740481C1C}">
                <a14:useLocalDpi xmlns:a14="http://schemas.microsoft.com/office/drawing/2010/main" xmlns="" val="0"/>
              </a:ext>
            </a:extLst>
          </a:blip>
          <a:srcRect t="18290" b="7741"/>
          <a:stretch/>
        </p:blipFill>
        <p:spPr>
          <a:xfrm>
            <a:off x="152400" y="381000"/>
            <a:ext cx="1676399" cy="762000"/>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1800" b="1" dirty="0" smtClean="0">
                <a:latin typeface="Times New Roman" pitchFamily="18" charset="0"/>
                <a:cs typeface="Times New Roman" pitchFamily="18" charset="0"/>
              </a:rPr>
              <a:t>DEMO FOR MODULE-1</a:t>
            </a:r>
            <a:endParaRPr lang="en-US" sz="1800" dirty="0"/>
          </a:p>
        </p:txBody>
      </p:sp>
      <p:pic>
        <p:nvPicPr>
          <p:cNvPr id="10242" name="Picture 2"/>
          <p:cNvPicPr>
            <a:picLocks noGrp="1" noChangeAspect="1" noChangeArrowheads="1"/>
          </p:cNvPicPr>
          <p:nvPr>
            <p:ph idx="1"/>
          </p:nvPr>
        </p:nvPicPr>
        <p:blipFill>
          <a:blip r:embed="rId2" cstate="print"/>
          <a:srcRect/>
          <a:stretch>
            <a:fillRect/>
          </a:stretch>
        </p:blipFill>
        <p:spPr bwMode="auto">
          <a:xfrm>
            <a:off x="457200" y="1524001"/>
            <a:ext cx="8229600" cy="4953000"/>
          </a:xfrm>
          <a:prstGeom prst="rect">
            <a:avLst/>
          </a:prstGeom>
          <a:noFill/>
          <a:ln w="9525">
            <a:noFill/>
            <a:miter lim="800000"/>
            <a:headEnd/>
            <a:tailEnd/>
          </a:ln>
          <a:effectLst/>
        </p:spPr>
      </p:pic>
      <p:pic>
        <p:nvPicPr>
          <p:cNvPr id="5" name="Picture 4">
            <a:extLst>
              <a:ext uri="{FF2B5EF4-FFF2-40B4-BE49-F238E27FC236}">
                <a16:creationId xmlns:a16="http://schemas.microsoft.com/office/drawing/2014/main" xmlns="" id="{6CFC5E8C-F3E0-48F2-92B6-949F235A880D}"/>
              </a:ext>
            </a:extLst>
          </p:cNvPr>
          <p:cNvPicPr>
            <a:picLocks noChangeAspect="1"/>
          </p:cNvPicPr>
          <p:nvPr/>
        </p:nvPicPr>
        <p:blipFill rotWithShape="1">
          <a:blip r:embed="rId3" cstate="print">
            <a:extLst>
              <a:ext uri="{28A0092B-C50C-407E-A947-70E740481C1C}">
                <a14:useLocalDpi xmlns:a14="http://schemas.microsoft.com/office/drawing/2010/main" xmlns="" val="0"/>
              </a:ext>
            </a:extLst>
          </a:blip>
          <a:srcRect t="18290" b="7741"/>
          <a:stretch/>
        </p:blipFill>
        <p:spPr>
          <a:xfrm>
            <a:off x="381000" y="533400"/>
            <a:ext cx="1676399" cy="762000"/>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1800" b="1" dirty="0" smtClean="0">
                <a:latin typeface="Times New Roman" pitchFamily="18" charset="0"/>
                <a:cs typeface="Times New Roman" pitchFamily="18" charset="0"/>
              </a:rPr>
              <a:t>DEMO FOR MODULE-1</a:t>
            </a:r>
            <a:endParaRPr lang="en-US" sz="1800" dirty="0"/>
          </a:p>
        </p:txBody>
      </p:sp>
      <p:pic>
        <p:nvPicPr>
          <p:cNvPr id="11266" name="Picture 2"/>
          <p:cNvPicPr>
            <a:picLocks noGrp="1" noChangeAspect="1" noChangeArrowheads="1"/>
          </p:cNvPicPr>
          <p:nvPr>
            <p:ph idx="1"/>
          </p:nvPr>
        </p:nvPicPr>
        <p:blipFill>
          <a:blip r:embed="rId2" cstate="print"/>
          <a:srcRect/>
          <a:stretch>
            <a:fillRect/>
          </a:stretch>
        </p:blipFill>
        <p:spPr bwMode="auto">
          <a:xfrm>
            <a:off x="457200" y="1524000"/>
            <a:ext cx="8229600" cy="4953000"/>
          </a:xfrm>
          <a:prstGeom prst="rect">
            <a:avLst/>
          </a:prstGeom>
          <a:noFill/>
          <a:ln w="9525">
            <a:noFill/>
            <a:miter lim="800000"/>
            <a:headEnd/>
            <a:tailEnd/>
          </a:ln>
          <a:effectLst/>
        </p:spPr>
      </p:pic>
      <p:pic>
        <p:nvPicPr>
          <p:cNvPr id="5" name="Picture 4">
            <a:extLst>
              <a:ext uri="{FF2B5EF4-FFF2-40B4-BE49-F238E27FC236}">
                <a16:creationId xmlns:a16="http://schemas.microsoft.com/office/drawing/2014/main" xmlns="" id="{6CFC5E8C-F3E0-48F2-92B6-949F235A880D}"/>
              </a:ext>
            </a:extLst>
          </p:cNvPr>
          <p:cNvPicPr>
            <a:picLocks noChangeAspect="1"/>
          </p:cNvPicPr>
          <p:nvPr/>
        </p:nvPicPr>
        <p:blipFill rotWithShape="1">
          <a:blip r:embed="rId3" cstate="print">
            <a:extLst>
              <a:ext uri="{28A0092B-C50C-407E-A947-70E740481C1C}">
                <a14:useLocalDpi xmlns:a14="http://schemas.microsoft.com/office/drawing/2010/main" xmlns="" val="0"/>
              </a:ext>
            </a:extLst>
          </a:blip>
          <a:srcRect t="18290" b="7741"/>
          <a:stretch/>
        </p:blipFill>
        <p:spPr>
          <a:xfrm>
            <a:off x="304800" y="533400"/>
            <a:ext cx="1676399" cy="76200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txBody>
          <a:bodyPr>
            <a:normAutofit/>
          </a:bodyPr>
          <a:lstStyle/>
          <a:p>
            <a:r>
              <a:rPr lang="en-US" sz="1800" b="1" dirty="0" smtClean="0">
                <a:latin typeface="Times New Roman" pitchFamily="18" charset="0"/>
                <a:cs typeface="Times New Roman" pitchFamily="18" charset="0"/>
              </a:rPr>
              <a:t>EXISTING SYSTEM</a:t>
            </a:r>
            <a:endParaRPr lang="en-US" sz="1800" b="1" dirty="0">
              <a:latin typeface="Times New Roman" pitchFamily="18" charset="0"/>
              <a:cs typeface="Times New Roman" pitchFamily="18" charset="0"/>
            </a:endParaRPr>
          </a:p>
        </p:txBody>
      </p:sp>
      <p:sp>
        <p:nvSpPr>
          <p:cNvPr id="3" name="Content Placeholder 2"/>
          <p:cNvSpPr>
            <a:spLocks noGrp="1"/>
          </p:cNvSpPr>
          <p:nvPr>
            <p:ph idx="1"/>
          </p:nvPr>
        </p:nvSpPr>
        <p:spPr>
          <a:xfrm>
            <a:off x="457200" y="990600"/>
            <a:ext cx="8229600" cy="5135563"/>
          </a:xfrm>
        </p:spPr>
        <p:txBody>
          <a:bodyPr>
            <a:normAutofit fontScale="92500"/>
          </a:bodyPr>
          <a:lstStyle/>
          <a:p>
            <a:pPr algn="just">
              <a:lnSpc>
                <a:spcPct val="150000"/>
              </a:lnSpc>
            </a:pPr>
            <a:r>
              <a:rPr lang="en-US" sz="1800" b="1" dirty="0" smtClean="0">
                <a:latin typeface="Times New Roman" pitchFamily="18" charset="0"/>
                <a:cs typeface="Times New Roman" pitchFamily="18" charset="0"/>
              </a:rPr>
              <a:t>DESCRIPTION</a:t>
            </a:r>
            <a:r>
              <a:rPr lang="en-US" sz="1800" dirty="0" smtClean="0">
                <a:latin typeface="Times New Roman" pitchFamily="18" charset="0"/>
                <a:cs typeface="Times New Roman" pitchFamily="18" charset="0"/>
              </a:rPr>
              <a:t>:A mathematical model to study the dynamic spreading and controlling activities of message transmission in OSN was proposed.</a:t>
            </a:r>
          </a:p>
          <a:p>
            <a:pPr algn="just">
              <a:lnSpc>
                <a:spcPct val="150000"/>
              </a:lnSpc>
            </a:pPr>
            <a:r>
              <a:rPr lang="en-US" sz="1800" dirty="0" smtClean="0">
                <a:latin typeface="Times New Roman" pitchFamily="18" charset="0"/>
                <a:cs typeface="Times New Roman" pitchFamily="18" charset="0"/>
              </a:rPr>
              <a:t>The proposed model employs differential equations for investigating the effect of verification and blocking of users and the spread of messages on OSNs.  </a:t>
            </a:r>
          </a:p>
          <a:p>
            <a:pPr algn="just">
              <a:lnSpc>
                <a:spcPct val="150000"/>
              </a:lnSpc>
            </a:pPr>
            <a:r>
              <a:rPr lang="en-US" sz="1800" dirty="0">
                <a:latin typeface="Times New Roman" pitchFamily="18" charset="0"/>
                <a:cs typeface="Times New Roman" pitchFamily="18" charset="0"/>
              </a:rPr>
              <a:t>I</a:t>
            </a:r>
            <a:r>
              <a:rPr lang="en-US" sz="1800" dirty="0" smtClean="0">
                <a:latin typeface="Times New Roman" pitchFamily="18" charset="0"/>
                <a:cs typeface="Times New Roman" pitchFamily="18" charset="0"/>
              </a:rPr>
              <a:t>t describes how misinformation gets disseminated among groups with the influence of different misinformation refuting measures. </a:t>
            </a:r>
          </a:p>
          <a:p>
            <a:pPr algn="just">
              <a:lnSpc>
                <a:spcPct val="150000"/>
              </a:lnSpc>
            </a:pPr>
            <a:r>
              <a:rPr lang="en-US" sz="1800" b="1" dirty="0" smtClean="0">
                <a:latin typeface="Times New Roman" pitchFamily="18" charset="0"/>
                <a:cs typeface="Times New Roman" pitchFamily="18" charset="0"/>
              </a:rPr>
              <a:t>METHODOLOGY</a:t>
            </a:r>
            <a:r>
              <a:rPr lang="en-US" sz="1800" dirty="0" smtClean="0">
                <a:latin typeface="Times New Roman" pitchFamily="18" charset="0"/>
                <a:cs typeface="Times New Roman" pitchFamily="18" charset="0"/>
              </a:rPr>
              <a:t>: A system of differential equations is used to formulate the model. Its stability and equilibrium are also thoroughly analyzed</a:t>
            </a:r>
          </a:p>
          <a:p>
            <a:pPr algn="just">
              <a:lnSpc>
                <a:spcPct val="150000"/>
              </a:lnSpc>
            </a:pPr>
            <a:r>
              <a:rPr lang="en-US" sz="1800" dirty="0" smtClean="0">
                <a:latin typeface="Times New Roman" pitchFamily="18" charset="0"/>
                <a:cs typeface="Times New Roman" pitchFamily="18" charset="0"/>
              </a:rPr>
              <a:t>The basic reproduction number (R0) is obtained which is a significant parameter for the analysis of message spreading in the OSNs. </a:t>
            </a:r>
          </a:p>
          <a:p>
            <a:pPr algn="just">
              <a:lnSpc>
                <a:spcPct val="150000"/>
              </a:lnSpc>
            </a:pPr>
            <a:r>
              <a:rPr lang="en-US" sz="1800" dirty="0" smtClean="0">
                <a:latin typeface="Times New Roman" pitchFamily="18" charset="0"/>
                <a:cs typeface="Times New Roman" pitchFamily="18" charset="0"/>
              </a:rPr>
              <a:t>If the value of R0 is less than one (R0 &lt; 1), then fake message spreading in the online network will not be prominent, otherwise if R0 &gt; 1 the rumor will persist in the OSN. </a:t>
            </a:r>
          </a:p>
          <a:p>
            <a:pPr>
              <a:buNone/>
            </a:pPr>
            <a:endParaRPr lang="en-US" dirty="0"/>
          </a:p>
        </p:txBody>
      </p:sp>
      <p:pic>
        <p:nvPicPr>
          <p:cNvPr id="4" name="Picture 3">
            <a:extLst>
              <a:ext uri="{FF2B5EF4-FFF2-40B4-BE49-F238E27FC236}">
                <a16:creationId xmlns:a16="http://schemas.microsoft.com/office/drawing/2014/main" xmlns="" id="{6CFC5E8C-F3E0-48F2-92B6-949F235A880D}"/>
              </a:ext>
            </a:extLst>
          </p:cNvPr>
          <p:cNvPicPr>
            <a:picLocks noChangeAspect="1"/>
          </p:cNvPicPr>
          <p:nvPr/>
        </p:nvPicPr>
        <p:blipFill rotWithShape="1">
          <a:blip r:embed="rId2" cstate="print">
            <a:extLst>
              <a:ext uri="{28A0092B-C50C-407E-A947-70E740481C1C}">
                <a14:useLocalDpi xmlns:a14="http://schemas.microsoft.com/office/drawing/2010/main" xmlns="" val="0"/>
              </a:ext>
            </a:extLst>
          </a:blip>
          <a:srcRect t="18290" b="7741"/>
          <a:stretch/>
        </p:blipFill>
        <p:spPr>
          <a:xfrm>
            <a:off x="381001" y="304800"/>
            <a:ext cx="1143000" cy="482703"/>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1800" b="1" dirty="0" smtClean="0">
                <a:latin typeface="Times New Roman" pitchFamily="18" charset="0"/>
                <a:cs typeface="Times New Roman" pitchFamily="18" charset="0"/>
              </a:rPr>
              <a:t>DEMO FOR MODULE-1</a:t>
            </a:r>
            <a:endParaRPr lang="en-US" sz="1800" dirty="0"/>
          </a:p>
        </p:txBody>
      </p:sp>
      <p:pic>
        <p:nvPicPr>
          <p:cNvPr id="17410" name="Picture 2"/>
          <p:cNvPicPr>
            <a:picLocks noGrp="1" noChangeAspect="1" noChangeArrowheads="1"/>
          </p:cNvPicPr>
          <p:nvPr>
            <p:ph idx="1"/>
          </p:nvPr>
        </p:nvPicPr>
        <p:blipFill>
          <a:blip r:embed="rId2" cstate="print"/>
          <a:srcRect/>
          <a:stretch>
            <a:fillRect/>
          </a:stretch>
        </p:blipFill>
        <p:spPr bwMode="auto">
          <a:xfrm>
            <a:off x="457200" y="1752600"/>
            <a:ext cx="8229600" cy="4343400"/>
          </a:xfrm>
          <a:prstGeom prst="rect">
            <a:avLst/>
          </a:prstGeom>
          <a:noFill/>
          <a:ln w="9525">
            <a:noFill/>
            <a:miter lim="800000"/>
            <a:headEnd/>
            <a:tailEnd/>
          </a:ln>
          <a:effectLst/>
        </p:spPr>
      </p:pic>
      <p:pic>
        <p:nvPicPr>
          <p:cNvPr id="5" name="Picture 4">
            <a:extLst>
              <a:ext uri="{FF2B5EF4-FFF2-40B4-BE49-F238E27FC236}">
                <a16:creationId xmlns:a16="http://schemas.microsoft.com/office/drawing/2014/main" xmlns="" id="{6CFC5E8C-F3E0-48F2-92B6-949F235A880D}"/>
              </a:ext>
            </a:extLst>
          </p:cNvPr>
          <p:cNvPicPr>
            <a:picLocks noChangeAspect="1"/>
          </p:cNvPicPr>
          <p:nvPr/>
        </p:nvPicPr>
        <p:blipFill rotWithShape="1">
          <a:blip r:embed="rId3" cstate="print">
            <a:extLst>
              <a:ext uri="{28A0092B-C50C-407E-A947-70E740481C1C}">
                <a14:useLocalDpi xmlns:a14="http://schemas.microsoft.com/office/drawing/2010/main" xmlns="" val="0"/>
              </a:ext>
            </a:extLst>
          </a:blip>
          <a:srcRect t="18290" b="7741"/>
          <a:stretch/>
        </p:blipFill>
        <p:spPr>
          <a:xfrm>
            <a:off x="304800" y="457200"/>
            <a:ext cx="1676399" cy="762000"/>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1800" b="1" dirty="0" smtClean="0">
                <a:latin typeface="Times New Roman" pitchFamily="18" charset="0"/>
                <a:cs typeface="Times New Roman" pitchFamily="18" charset="0"/>
              </a:rPr>
              <a:t>DEMO FOR MODULE-2</a:t>
            </a:r>
            <a:endParaRPr lang="en-US" sz="1800" b="1" dirty="0">
              <a:latin typeface="Times New Roman" pitchFamily="18" charset="0"/>
              <a:cs typeface="Times New Roman" pitchFamily="18" charset="0"/>
            </a:endParaRPr>
          </a:p>
        </p:txBody>
      </p:sp>
      <p:pic>
        <p:nvPicPr>
          <p:cNvPr id="4" name="Content Placeholder 3" descr="M21.PNG"/>
          <p:cNvPicPr>
            <a:picLocks noGrp="1" noChangeAspect="1"/>
          </p:cNvPicPr>
          <p:nvPr>
            <p:ph idx="1"/>
          </p:nvPr>
        </p:nvPicPr>
        <p:blipFill>
          <a:blip r:embed="rId2" cstate="print"/>
          <a:stretch>
            <a:fillRect/>
          </a:stretch>
        </p:blipFill>
        <p:spPr>
          <a:xfrm>
            <a:off x="838200" y="1524000"/>
            <a:ext cx="3962400" cy="3810000"/>
          </a:xfrm>
        </p:spPr>
      </p:pic>
      <p:pic>
        <p:nvPicPr>
          <p:cNvPr id="5" name="Picture 4" descr="M22.PNG"/>
          <p:cNvPicPr>
            <a:picLocks noChangeAspect="1"/>
          </p:cNvPicPr>
          <p:nvPr/>
        </p:nvPicPr>
        <p:blipFill>
          <a:blip r:embed="rId3" cstate="print"/>
          <a:stretch>
            <a:fillRect/>
          </a:stretch>
        </p:blipFill>
        <p:spPr>
          <a:xfrm>
            <a:off x="4495800" y="1600200"/>
            <a:ext cx="3733800" cy="3629404"/>
          </a:xfrm>
          <a:prstGeom prst="rect">
            <a:avLst/>
          </a:prstGeom>
        </p:spPr>
      </p:pic>
      <p:pic>
        <p:nvPicPr>
          <p:cNvPr id="6" name="Picture 5">
            <a:extLst>
              <a:ext uri="{FF2B5EF4-FFF2-40B4-BE49-F238E27FC236}">
                <a16:creationId xmlns="" xmlns:a16="http://schemas.microsoft.com/office/drawing/2014/main" id="{6CFC5E8C-F3E0-48F2-92B6-949F235A880D}"/>
              </a:ext>
            </a:extLst>
          </p:cNvPr>
          <p:cNvPicPr>
            <a:picLocks noChangeAspect="1"/>
          </p:cNvPicPr>
          <p:nvPr/>
        </p:nvPicPr>
        <p:blipFill rotWithShape="1">
          <a:blip r:embed="rId4" cstate="print">
            <a:extLst>
              <a:ext uri="{28A0092B-C50C-407E-A947-70E740481C1C}">
                <a14:useLocalDpi xmlns="" xmlns:a14="http://schemas.microsoft.com/office/drawing/2010/main" val="0"/>
              </a:ext>
            </a:extLst>
          </a:blip>
          <a:srcRect t="18290" b="7741"/>
          <a:stretch/>
        </p:blipFill>
        <p:spPr>
          <a:xfrm>
            <a:off x="381001" y="304800"/>
            <a:ext cx="1143000" cy="482703"/>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1800" b="1" dirty="0" smtClean="0">
                <a:latin typeface="Times New Roman" pitchFamily="18" charset="0"/>
                <a:cs typeface="Times New Roman" pitchFamily="18" charset="0"/>
              </a:rPr>
              <a:t>DEMO FOR MODULE-2</a:t>
            </a:r>
            <a:endParaRPr lang="en-US" sz="1800" b="1" dirty="0">
              <a:latin typeface="Times New Roman" pitchFamily="18" charset="0"/>
              <a:cs typeface="Times New Roman" pitchFamily="18" charset="0"/>
            </a:endParaRPr>
          </a:p>
        </p:txBody>
      </p:sp>
      <p:pic>
        <p:nvPicPr>
          <p:cNvPr id="4" name="Content Placeholder 3" descr="M23.PNG"/>
          <p:cNvPicPr>
            <a:picLocks noGrp="1" noChangeAspect="1"/>
          </p:cNvPicPr>
          <p:nvPr>
            <p:ph idx="1"/>
          </p:nvPr>
        </p:nvPicPr>
        <p:blipFill>
          <a:blip r:embed="rId2" cstate="print"/>
          <a:stretch>
            <a:fillRect/>
          </a:stretch>
        </p:blipFill>
        <p:spPr>
          <a:xfrm>
            <a:off x="457200" y="1905000"/>
            <a:ext cx="8229600" cy="3569689"/>
          </a:xfrm>
        </p:spPr>
      </p:pic>
      <p:pic>
        <p:nvPicPr>
          <p:cNvPr id="5" name="Picture 4">
            <a:extLst>
              <a:ext uri="{FF2B5EF4-FFF2-40B4-BE49-F238E27FC236}">
                <a16:creationId xmlns="" xmlns:a16="http://schemas.microsoft.com/office/drawing/2014/main" id="{6CFC5E8C-F3E0-48F2-92B6-949F235A880D}"/>
              </a:ext>
            </a:extLst>
          </p:cNvPr>
          <p:cNvPicPr>
            <a:picLocks noChangeAspect="1"/>
          </p:cNvPicPr>
          <p:nvPr/>
        </p:nvPicPr>
        <p:blipFill rotWithShape="1">
          <a:blip r:embed="rId3" cstate="print">
            <a:extLst>
              <a:ext uri="{28A0092B-C50C-407E-A947-70E740481C1C}">
                <a14:useLocalDpi xmlns="" xmlns:a14="http://schemas.microsoft.com/office/drawing/2010/main" val="0"/>
              </a:ext>
            </a:extLst>
          </a:blip>
          <a:srcRect t="18290" b="7741"/>
          <a:stretch/>
        </p:blipFill>
        <p:spPr>
          <a:xfrm>
            <a:off x="381000" y="457200"/>
            <a:ext cx="1143000" cy="482703"/>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1800" b="1" dirty="0" smtClean="0">
                <a:latin typeface="Times New Roman" pitchFamily="18" charset="0"/>
                <a:cs typeface="Times New Roman" pitchFamily="18" charset="0"/>
              </a:rPr>
              <a:t>DEMO FOR MODULE-3</a:t>
            </a:r>
            <a:endParaRPr lang="en-US" sz="1800" b="1" dirty="0">
              <a:latin typeface="Times New Roman" pitchFamily="18" charset="0"/>
              <a:cs typeface="Times New Roman" pitchFamily="18" charset="0"/>
            </a:endParaRPr>
          </a:p>
        </p:txBody>
      </p:sp>
      <p:pic>
        <p:nvPicPr>
          <p:cNvPr id="4" name="Content Placeholder 3" descr="M31.PNG"/>
          <p:cNvPicPr>
            <a:picLocks noGrp="1" noChangeAspect="1"/>
          </p:cNvPicPr>
          <p:nvPr>
            <p:ph sz="half" idx="1"/>
          </p:nvPr>
        </p:nvPicPr>
        <p:blipFill>
          <a:blip r:embed="rId2" cstate="print"/>
          <a:stretch>
            <a:fillRect/>
          </a:stretch>
        </p:blipFill>
        <p:spPr>
          <a:xfrm>
            <a:off x="457200" y="1524000"/>
            <a:ext cx="4267200" cy="4648200"/>
          </a:xfrm>
        </p:spPr>
      </p:pic>
      <p:pic>
        <p:nvPicPr>
          <p:cNvPr id="9" name="Content Placeholder 8" descr="M34.PNG"/>
          <p:cNvPicPr>
            <a:picLocks noGrp="1" noChangeAspect="1"/>
          </p:cNvPicPr>
          <p:nvPr>
            <p:ph sz="half" idx="2"/>
          </p:nvPr>
        </p:nvPicPr>
        <p:blipFill>
          <a:blip r:embed="rId3" cstate="print"/>
          <a:stretch>
            <a:fillRect/>
          </a:stretch>
        </p:blipFill>
        <p:spPr>
          <a:xfrm>
            <a:off x="4419600" y="1600200"/>
            <a:ext cx="4191000" cy="4294617"/>
          </a:xfrm>
        </p:spPr>
      </p:pic>
      <p:pic>
        <p:nvPicPr>
          <p:cNvPr id="10" name="Picture 9">
            <a:extLst>
              <a:ext uri="{FF2B5EF4-FFF2-40B4-BE49-F238E27FC236}">
                <a16:creationId xmlns="" xmlns:a16="http://schemas.microsoft.com/office/drawing/2014/main" id="{6CFC5E8C-F3E0-48F2-92B6-949F235A880D}"/>
              </a:ext>
            </a:extLst>
          </p:cNvPr>
          <p:cNvPicPr>
            <a:picLocks noChangeAspect="1"/>
          </p:cNvPicPr>
          <p:nvPr/>
        </p:nvPicPr>
        <p:blipFill rotWithShape="1">
          <a:blip r:embed="rId4" cstate="print">
            <a:extLst>
              <a:ext uri="{28A0092B-C50C-407E-A947-70E740481C1C}">
                <a14:useLocalDpi xmlns="" xmlns:a14="http://schemas.microsoft.com/office/drawing/2010/main" val="0"/>
              </a:ext>
            </a:extLst>
          </a:blip>
          <a:srcRect t="18290" b="7741"/>
          <a:stretch/>
        </p:blipFill>
        <p:spPr>
          <a:xfrm>
            <a:off x="381001" y="304800"/>
            <a:ext cx="1143000" cy="482703"/>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1800" b="1" dirty="0" smtClean="0">
                <a:latin typeface="Times New Roman" pitchFamily="18" charset="0"/>
                <a:cs typeface="Times New Roman" pitchFamily="18" charset="0"/>
              </a:rPr>
              <a:t>DEMO FOR MODULE-3</a:t>
            </a:r>
            <a:endParaRPr lang="en-US" sz="1800" b="1" dirty="0">
              <a:latin typeface="Times New Roman" pitchFamily="18" charset="0"/>
              <a:cs typeface="Times New Roman" pitchFamily="18" charset="0"/>
            </a:endParaRPr>
          </a:p>
        </p:txBody>
      </p:sp>
      <p:pic>
        <p:nvPicPr>
          <p:cNvPr id="7" name="Content Placeholder 6" descr="M32.PNG"/>
          <p:cNvPicPr>
            <a:picLocks noGrp="1" noChangeAspect="1"/>
          </p:cNvPicPr>
          <p:nvPr>
            <p:ph sz="half" idx="1"/>
          </p:nvPr>
        </p:nvPicPr>
        <p:blipFill>
          <a:blip r:embed="rId2" cstate="print"/>
          <a:stretch>
            <a:fillRect/>
          </a:stretch>
        </p:blipFill>
        <p:spPr>
          <a:xfrm>
            <a:off x="457200" y="1600201"/>
            <a:ext cx="4038600" cy="4419600"/>
          </a:xfrm>
        </p:spPr>
      </p:pic>
      <p:pic>
        <p:nvPicPr>
          <p:cNvPr id="8" name="Content Placeholder 7" descr="M33.PNG"/>
          <p:cNvPicPr>
            <a:picLocks noGrp="1" noChangeAspect="1"/>
          </p:cNvPicPr>
          <p:nvPr>
            <p:ph sz="half" idx="2"/>
          </p:nvPr>
        </p:nvPicPr>
        <p:blipFill>
          <a:blip r:embed="rId3" cstate="print"/>
          <a:stretch>
            <a:fillRect/>
          </a:stretch>
        </p:blipFill>
        <p:spPr>
          <a:xfrm>
            <a:off x="4648200" y="1524000"/>
            <a:ext cx="4038600" cy="4190999"/>
          </a:xfrm>
        </p:spPr>
      </p:pic>
      <p:pic>
        <p:nvPicPr>
          <p:cNvPr id="9" name="Picture 8">
            <a:extLst>
              <a:ext uri="{FF2B5EF4-FFF2-40B4-BE49-F238E27FC236}">
                <a16:creationId xmlns="" xmlns:a16="http://schemas.microsoft.com/office/drawing/2014/main" id="{6CFC5E8C-F3E0-48F2-92B6-949F235A880D}"/>
              </a:ext>
            </a:extLst>
          </p:cNvPr>
          <p:cNvPicPr>
            <a:picLocks noChangeAspect="1"/>
          </p:cNvPicPr>
          <p:nvPr/>
        </p:nvPicPr>
        <p:blipFill rotWithShape="1">
          <a:blip r:embed="rId4" cstate="print">
            <a:extLst>
              <a:ext uri="{28A0092B-C50C-407E-A947-70E740481C1C}">
                <a14:useLocalDpi xmlns="" xmlns:a14="http://schemas.microsoft.com/office/drawing/2010/main" val="0"/>
              </a:ext>
            </a:extLst>
          </a:blip>
          <a:srcRect t="18290" b="7741"/>
          <a:stretch/>
        </p:blipFill>
        <p:spPr>
          <a:xfrm>
            <a:off x="381001" y="304800"/>
            <a:ext cx="1143000" cy="482703"/>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1800" b="1" dirty="0" smtClean="0">
                <a:latin typeface="Times New Roman" pitchFamily="18" charset="0"/>
                <a:cs typeface="Times New Roman" pitchFamily="18" charset="0"/>
              </a:rPr>
              <a:t>DEMO FOR MODULE-3</a:t>
            </a:r>
            <a:endParaRPr lang="en-US" sz="1800" b="1" dirty="0">
              <a:latin typeface="Times New Roman" pitchFamily="18" charset="0"/>
              <a:cs typeface="Times New Roman" pitchFamily="18" charset="0"/>
            </a:endParaRPr>
          </a:p>
        </p:txBody>
      </p:sp>
      <p:pic>
        <p:nvPicPr>
          <p:cNvPr id="5" name="Content Placeholder 4" descr="M35.PNG"/>
          <p:cNvPicPr>
            <a:picLocks noGrp="1" noChangeAspect="1"/>
          </p:cNvPicPr>
          <p:nvPr>
            <p:ph sz="half" idx="1"/>
          </p:nvPr>
        </p:nvPicPr>
        <p:blipFill>
          <a:blip r:embed="rId2" cstate="print"/>
          <a:stretch>
            <a:fillRect/>
          </a:stretch>
        </p:blipFill>
        <p:spPr>
          <a:xfrm>
            <a:off x="457200" y="1600200"/>
            <a:ext cx="4038600" cy="4495800"/>
          </a:xfrm>
        </p:spPr>
      </p:pic>
      <p:pic>
        <p:nvPicPr>
          <p:cNvPr id="6" name="Content Placeholder 5" descr="M36.PNG"/>
          <p:cNvPicPr>
            <a:picLocks noGrp="1" noChangeAspect="1"/>
          </p:cNvPicPr>
          <p:nvPr>
            <p:ph sz="half" idx="2"/>
          </p:nvPr>
        </p:nvPicPr>
        <p:blipFill>
          <a:blip r:embed="rId3" cstate="print"/>
          <a:stretch>
            <a:fillRect/>
          </a:stretch>
        </p:blipFill>
        <p:spPr>
          <a:xfrm>
            <a:off x="4648200" y="1676400"/>
            <a:ext cx="4038600" cy="4267200"/>
          </a:xfrm>
        </p:spPr>
      </p:pic>
      <p:pic>
        <p:nvPicPr>
          <p:cNvPr id="7" name="Picture 6">
            <a:extLst>
              <a:ext uri="{FF2B5EF4-FFF2-40B4-BE49-F238E27FC236}">
                <a16:creationId xmlns="" xmlns:a16="http://schemas.microsoft.com/office/drawing/2014/main" id="{6CFC5E8C-F3E0-48F2-92B6-949F235A880D}"/>
              </a:ext>
            </a:extLst>
          </p:cNvPr>
          <p:cNvPicPr>
            <a:picLocks noChangeAspect="1"/>
          </p:cNvPicPr>
          <p:nvPr/>
        </p:nvPicPr>
        <p:blipFill rotWithShape="1">
          <a:blip r:embed="rId4" cstate="print">
            <a:extLst>
              <a:ext uri="{28A0092B-C50C-407E-A947-70E740481C1C}">
                <a14:useLocalDpi xmlns="" xmlns:a14="http://schemas.microsoft.com/office/drawing/2010/main" val="0"/>
              </a:ext>
            </a:extLst>
          </a:blip>
          <a:srcRect t="18290" b="7741"/>
          <a:stretch/>
        </p:blipFill>
        <p:spPr>
          <a:xfrm>
            <a:off x="381001" y="304800"/>
            <a:ext cx="1143000" cy="482703"/>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1800" b="1" dirty="0" smtClean="0">
                <a:latin typeface="Times New Roman" pitchFamily="18" charset="0"/>
                <a:cs typeface="Times New Roman" pitchFamily="18" charset="0"/>
              </a:rPr>
              <a:t>DEMO FOR MODULE-3</a:t>
            </a:r>
            <a:endParaRPr lang="en-US" sz="1800" b="1" dirty="0">
              <a:latin typeface="Times New Roman" pitchFamily="18" charset="0"/>
              <a:cs typeface="Times New Roman" pitchFamily="18" charset="0"/>
            </a:endParaRPr>
          </a:p>
        </p:txBody>
      </p:sp>
      <p:pic>
        <p:nvPicPr>
          <p:cNvPr id="5" name="Content Placeholder 4" descr="M37.PNG"/>
          <p:cNvPicPr>
            <a:picLocks noGrp="1" noChangeAspect="1"/>
          </p:cNvPicPr>
          <p:nvPr>
            <p:ph sz="half" idx="1"/>
          </p:nvPr>
        </p:nvPicPr>
        <p:blipFill>
          <a:blip r:embed="rId2" cstate="print"/>
          <a:stretch>
            <a:fillRect/>
          </a:stretch>
        </p:blipFill>
        <p:spPr>
          <a:xfrm>
            <a:off x="457200" y="1524000"/>
            <a:ext cx="7162800" cy="4572000"/>
          </a:xfrm>
        </p:spPr>
      </p:pic>
      <p:pic>
        <p:nvPicPr>
          <p:cNvPr id="8" name="Picture 7">
            <a:extLst>
              <a:ext uri="{FF2B5EF4-FFF2-40B4-BE49-F238E27FC236}">
                <a16:creationId xmlns="" xmlns:a16="http://schemas.microsoft.com/office/drawing/2014/main" id="{6CFC5E8C-F3E0-48F2-92B6-949F235A880D}"/>
              </a:ext>
            </a:extLst>
          </p:cNvPr>
          <p:cNvPicPr>
            <a:picLocks noChangeAspect="1"/>
          </p:cNvPicPr>
          <p:nvPr/>
        </p:nvPicPr>
        <p:blipFill rotWithShape="1">
          <a:blip r:embed="rId3" cstate="print">
            <a:extLst>
              <a:ext uri="{28A0092B-C50C-407E-A947-70E740481C1C}">
                <a14:useLocalDpi xmlns="" xmlns:a14="http://schemas.microsoft.com/office/drawing/2010/main" val="0"/>
              </a:ext>
            </a:extLst>
          </a:blip>
          <a:srcRect t="18290" b="7741"/>
          <a:stretch/>
        </p:blipFill>
        <p:spPr>
          <a:xfrm>
            <a:off x="381001" y="533400"/>
            <a:ext cx="1143000" cy="609600"/>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sz="1800" b="1" dirty="0" smtClean="0">
                <a:latin typeface="Times New Roman" pitchFamily="18" charset="0"/>
                <a:cs typeface="Times New Roman" pitchFamily="18" charset="0"/>
              </a:rPr>
              <a:t>DEMO FOE MODULE-3</a:t>
            </a:r>
            <a:endParaRPr lang="en-US" sz="1800" b="1" dirty="0">
              <a:latin typeface="Times New Roman" pitchFamily="18" charset="0"/>
              <a:cs typeface="Times New Roman" pitchFamily="18" charset="0"/>
            </a:endParaRPr>
          </a:p>
        </p:txBody>
      </p:sp>
      <p:pic>
        <p:nvPicPr>
          <p:cNvPr id="7" name="Content Placeholder 6" descr="M38.PNG"/>
          <p:cNvPicPr>
            <a:picLocks noGrp="1" noChangeAspect="1"/>
          </p:cNvPicPr>
          <p:nvPr>
            <p:ph idx="1"/>
          </p:nvPr>
        </p:nvPicPr>
        <p:blipFill>
          <a:blip r:embed="rId2" cstate="print"/>
          <a:stretch>
            <a:fillRect/>
          </a:stretch>
        </p:blipFill>
        <p:spPr>
          <a:xfrm>
            <a:off x="537599" y="1600201"/>
            <a:ext cx="8068802" cy="4495800"/>
          </a:xfrm>
        </p:spPr>
      </p:pic>
      <p:pic>
        <p:nvPicPr>
          <p:cNvPr id="8" name="Picture 7">
            <a:extLst>
              <a:ext uri="{FF2B5EF4-FFF2-40B4-BE49-F238E27FC236}">
                <a16:creationId xmlns="" xmlns:a16="http://schemas.microsoft.com/office/drawing/2014/main" id="{6CFC5E8C-F3E0-48F2-92B6-949F235A880D}"/>
              </a:ext>
            </a:extLst>
          </p:cNvPr>
          <p:cNvPicPr>
            <a:picLocks noChangeAspect="1"/>
          </p:cNvPicPr>
          <p:nvPr/>
        </p:nvPicPr>
        <p:blipFill rotWithShape="1">
          <a:blip r:embed="rId3" cstate="print">
            <a:extLst>
              <a:ext uri="{28A0092B-C50C-407E-A947-70E740481C1C}">
                <a14:useLocalDpi xmlns="" xmlns:a14="http://schemas.microsoft.com/office/drawing/2010/main" val="0"/>
              </a:ext>
            </a:extLst>
          </a:blip>
          <a:srcRect t="18290" b="7741"/>
          <a:stretch/>
        </p:blipFill>
        <p:spPr>
          <a:xfrm>
            <a:off x="381000" y="609600"/>
            <a:ext cx="1143000" cy="482703"/>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1800" b="1" dirty="0" smtClean="0">
                <a:latin typeface="Times New Roman" pitchFamily="18" charset="0"/>
                <a:cs typeface="Times New Roman" pitchFamily="18" charset="0"/>
              </a:rPr>
              <a:t>DEMO FOR MODULE-4</a:t>
            </a:r>
            <a:endParaRPr lang="en-US" sz="1800" b="1" dirty="0">
              <a:latin typeface="Times New Roman" pitchFamily="18" charset="0"/>
              <a:cs typeface="Times New Roman" pitchFamily="18" charset="0"/>
            </a:endParaRPr>
          </a:p>
        </p:txBody>
      </p:sp>
      <p:pic>
        <p:nvPicPr>
          <p:cNvPr id="4" name="Content Placeholder 3" descr="M41.PNG"/>
          <p:cNvPicPr>
            <a:picLocks noGrp="1" noChangeAspect="1"/>
          </p:cNvPicPr>
          <p:nvPr>
            <p:ph idx="1"/>
          </p:nvPr>
        </p:nvPicPr>
        <p:blipFill>
          <a:blip r:embed="rId2" cstate="print"/>
          <a:stretch>
            <a:fillRect/>
          </a:stretch>
        </p:blipFill>
        <p:spPr>
          <a:xfrm>
            <a:off x="1184585" y="1600200"/>
            <a:ext cx="6774830" cy="4525963"/>
          </a:xfrm>
        </p:spPr>
      </p:pic>
      <p:pic>
        <p:nvPicPr>
          <p:cNvPr id="5" name="Picture 4">
            <a:extLst>
              <a:ext uri="{FF2B5EF4-FFF2-40B4-BE49-F238E27FC236}">
                <a16:creationId xmlns="" xmlns:a16="http://schemas.microsoft.com/office/drawing/2014/main" id="{6CFC5E8C-F3E0-48F2-92B6-949F235A880D}"/>
              </a:ext>
            </a:extLst>
          </p:cNvPr>
          <p:cNvPicPr>
            <a:picLocks noChangeAspect="1"/>
          </p:cNvPicPr>
          <p:nvPr/>
        </p:nvPicPr>
        <p:blipFill rotWithShape="1">
          <a:blip r:embed="rId3" cstate="print">
            <a:extLst>
              <a:ext uri="{28A0092B-C50C-407E-A947-70E740481C1C}">
                <a14:useLocalDpi xmlns="" xmlns:a14="http://schemas.microsoft.com/office/drawing/2010/main" val="0"/>
              </a:ext>
            </a:extLst>
          </a:blip>
          <a:srcRect t="18290" b="7741"/>
          <a:stretch/>
        </p:blipFill>
        <p:spPr>
          <a:xfrm>
            <a:off x="381000" y="533400"/>
            <a:ext cx="1143000" cy="482703"/>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1800" b="1" dirty="0" smtClean="0">
                <a:latin typeface="Times New Roman" pitchFamily="18" charset="0"/>
                <a:cs typeface="Times New Roman" pitchFamily="18" charset="0"/>
              </a:rPr>
              <a:t>DEMO FOR MODULE-4</a:t>
            </a:r>
            <a:endParaRPr lang="en-US" sz="1800" b="1" dirty="0">
              <a:latin typeface="Times New Roman" pitchFamily="18" charset="0"/>
              <a:cs typeface="Times New Roman" pitchFamily="18" charset="0"/>
            </a:endParaRPr>
          </a:p>
        </p:txBody>
      </p:sp>
      <p:pic>
        <p:nvPicPr>
          <p:cNvPr id="4" name="Content Placeholder 3" descr="M42.PNG"/>
          <p:cNvPicPr>
            <a:picLocks noGrp="1" noChangeAspect="1"/>
          </p:cNvPicPr>
          <p:nvPr>
            <p:ph idx="1"/>
          </p:nvPr>
        </p:nvPicPr>
        <p:blipFill>
          <a:blip r:embed="rId2" cstate="print"/>
          <a:stretch>
            <a:fillRect/>
          </a:stretch>
        </p:blipFill>
        <p:spPr>
          <a:xfrm>
            <a:off x="742415" y="2057400"/>
            <a:ext cx="7659169" cy="3657600"/>
          </a:xfrm>
        </p:spPr>
      </p:pic>
      <p:pic>
        <p:nvPicPr>
          <p:cNvPr id="5" name="Picture 4">
            <a:extLst>
              <a:ext uri="{FF2B5EF4-FFF2-40B4-BE49-F238E27FC236}">
                <a16:creationId xmlns="" xmlns:a16="http://schemas.microsoft.com/office/drawing/2014/main" id="{6CFC5E8C-F3E0-48F2-92B6-949F235A880D}"/>
              </a:ext>
            </a:extLst>
          </p:cNvPr>
          <p:cNvPicPr>
            <a:picLocks noChangeAspect="1"/>
          </p:cNvPicPr>
          <p:nvPr/>
        </p:nvPicPr>
        <p:blipFill rotWithShape="1">
          <a:blip r:embed="rId3" cstate="print">
            <a:extLst>
              <a:ext uri="{28A0092B-C50C-407E-A947-70E740481C1C}">
                <a14:useLocalDpi xmlns="" xmlns:a14="http://schemas.microsoft.com/office/drawing/2010/main" val="0"/>
              </a:ext>
            </a:extLst>
          </a:blip>
          <a:srcRect t="18290" b="7741"/>
          <a:stretch/>
        </p:blipFill>
        <p:spPr>
          <a:xfrm>
            <a:off x="381000" y="304800"/>
            <a:ext cx="1523999" cy="76200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44562"/>
          </a:xfrm>
        </p:spPr>
        <p:txBody>
          <a:bodyPr>
            <a:normAutofit/>
          </a:bodyPr>
          <a:lstStyle/>
          <a:p>
            <a:r>
              <a:rPr lang="en-US" sz="1800" b="1" dirty="0" smtClean="0">
                <a:latin typeface="Times New Roman" pitchFamily="18" charset="0"/>
                <a:cs typeface="Times New Roman" pitchFamily="18" charset="0"/>
              </a:rPr>
              <a:t>ISSUES AND INTERFERNCE</a:t>
            </a:r>
            <a:endParaRPr lang="en-US" sz="1800" b="1" dirty="0">
              <a:latin typeface="Times New Roman" pitchFamily="18" charset="0"/>
              <a:cs typeface="Times New Roman" pitchFamily="18" charset="0"/>
            </a:endParaRPr>
          </a:p>
        </p:txBody>
      </p:sp>
      <p:sp>
        <p:nvSpPr>
          <p:cNvPr id="3" name="Content Placeholder 2"/>
          <p:cNvSpPr>
            <a:spLocks noGrp="1"/>
          </p:cNvSpPr>
          <p:nvPr>
            <p:ph idx="1"/>
          </p:nvPr>
        </p:nvSpPr>
        <p:spPr>
          <a:xfrm>
            <a:off x="457200" y="1143000"/>
            <a:ext cx="8229600" cy="4983163"/>
          </a:xfrm>
        </p:spPr>
        <p:txBody>
          <a:bodyPr>
            <a:normAutofit/>
          </a:bodyPr>
          <a:lstStyle/>
          <a:p>
            <a:pPr algn="just">
              <a:lnSpc>
                <a:spcPct val="150000"/>
              </a:lnSpc>
              <a:buNone/>
            </a:pPr>
            <a:r>
              <a:rPr lang="en-US" sz="1800" b="1" dirty="0" smtClean="0">
                <a:latin typeface="Times New Roman" pitchFamily="18" charset="0"/>
                <a:cs typeface="Times New Roman" pitchFamily="18" charset="0"/>
              </a:rPr>
              <a:t>ISSUES:</a:t>
            </a:r>
          </a:p>
          <a:p>
            <a:pPr algn="just">
              <a:lnSpc>
                <a:spcPct val="150000"/>
              </a:lnSpc>
              <a:buFont typeface="Wingdings" pitchFamily="2" charset="2"/>
              <a:buChar char="§"/>
            </a:pPr>
            <a:r>
              <a:rPr lang="en-US" sz="1800" dirty="0" smtClean="0">
                <a:latin typeface="Times New Roman" pitchFamily="18" charset="0"/>
                <a:cs typeface="Times New Roman" pitchFamily="18" charset="0"/>
              </a:rPr>
              <a:t>This is just a mathematical model based on differential equations and it does not classify the fake news.</a:t>
            </a:r>
          </a:p>
          <a:p>
            <a:pPr algn="just">
              <a:lnSpc>
                <a:spcPct val="150000"/>
              </a:lnSpc>
              <a:buFont typeface="Wingdings" pitchFamily="2" charset="2"/>
              <a:buChar char="§"/>
            </a:pPr>
            <a:r>
              <a:rPr lang="en-US" sz="1800" dirty="0" smtClean="0">
                <a:latin typeface="Times New Roman" pitchFamily="18" charset="0"/>
                <a:cs typeface="Times New Roman" pitchFamily="18" charset="0"/>
              </a:rPr>
              <a:t>Accuracy, Recall F1 score metrics are not calculated and machine learning algorithms are not applied which enhances the model credibility to classify fake information in online social network</a:t>
            </a:r>
          </a:p>
          <a:p>
            <a:pPr algn="just">
              <a:lnSpc>
                <a:spcPct val="150000"/>
              </a:lnSpc>
              <a:buNone/>
            </a:pPr>
            <a:r>
              <a:rPr lang="en-US" sz="1800" b="1" dirty="0" smtClean="0">
                <a:latin typeface="Times New Roman" pitchFamily="18" charset="0"/>
                <a:cs typeface="Times New Roman" pitchFamily="18" charset="0"/>
              </a:rPr>
              <a:t>INTERFERENCE:</a:t>
            </a:r>
          </a:p>
          <a:p>
            <a:pPr algn="just">
              <a:lnSpc>
                <a:spcPct val="150000"/>
              </a:lnSpc>
              <a:buFont typeface="Wingdings" pitchFamily="2" charset="2"/>
              <a:buChar char="§"/>
            </a:pPr>
            <a:r>
              <a:rPr lang="en-US" sz="1800" dirty="0" smtClean="0">
                <a:latin typeface="Times New Roman" pitchFamily="18" charset="0"/>
                <a:cs typeface="Times New Roman" pitchFamily="18" charset="0"/>
              </a:rPr>
              <a:t>Not a effective model to classify and find real and fake jobs in internet.</a:t>
            </a:r>
          </a:p>
          <a:p>
            <a:pPr algn="just">
              <a:lnSpc>
                <a:spcPct val="150000"/>
              </a:lnSpc>
              <a:buFont typeface="Wingdings" pitchFamily="2" charset="2"/>
              <a:buChar char="§"/>
            </a:pPr>
            <a:r>
              <a:rPr lang="en-US" sz="1800" dirty="0" smtClean="0">
                <a:latin typeface="Times New Roman" pitchFamily="18" charset="0"/>
                <a:cs typeface="Times New Roman" pitchFamily="18" charset="0"/>
              </a:rPr>
              <a:t>For tackling job scam detection, several machine learning algorithms are required and mathematical model is not the solution.</a:t>
            </a:r>
          </a:p>
        </p:txBody>
      </p:sp>
      <p:pic>
        <p:nvPicPr>
          <p:cNvPr id="4" name="Picture 3">
            <a:extLst>
              <a:ext uri="{FF2B5EF4-FFF2-40B4-BE49-F238E27FC236}">
                <a16:creationId xmlns:a16="http://schemas.microsoft.com/office/drawing/2014/main" xmlns="" id="{6CFC5E8C-F3E0-48F2-92B6-949F235A880D}"/>
              </a:ext>
            </a:extLst>
          </p:cNvPr>
          <p:cNvPicPr>
            <a:picLocks noChangeAspect="1"/>
          </p:cNvPicPr>
          <p:nvPr/>
        </p:nvPicPr>
        <p:blipFill rotWithShape="1">
          <a:blip r:embed="rId2" cstate="print">
            <a:extLst>
              <a:ext uri="{28A0092B-C50C-407E-A947-70E740481C1C}">
                <a14:useLocalDpi xmlns:a14="http://schemas.microsoft.com/office/drawing/2010/main" xmlns="" val="0"/>
              </a:ext>
            </a:extLst>
          </a:blip>
          <a:srcRect t="18290" b="7741"/>
          <a:stretch/>
        </p:blipFill>
        <p:spPr>
          <a:xfrm>
            <a:off x="381001" y="304800"/>
            <a:ext cx="1143000" cy="482703"/>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1800" b="1" dirty="0" smtClean="0">
                <a:latin typeface="Times New Roman" pitchFamily="18" charset="0"/>
                <a:cs typeface="Times New Roman" pitchFamily="18" charset="0"/>
              </a:rPr>
              <a:t>DEMO FOR MODULE-5</a:t>
            </a:r>
            <a:endParaRPr lang="en-US" sz="1800" b="1" dirty="0">
              <a:latin typeface="Times New Roman" pitchFamily="18" charset="0"/>
              <a:cs typeface="Times New Roman" pitchFamily="18" charset="0"/>
            </a:endParaRPr>
          </a:p>
        </p:txBody>
      </p:sp>
      <p:pic>
        <p:nvPicPr>
          <p:cNvPr id="1026" name="Picture 2"/>
          <p:cNvPicPr>
            <a:picLocks noGrp="1" noChangeAspect="1" noChangeArrowheads="1"/>
          </p:cNvPicPr>
          <p:nvPr>
            <p:ph idx="1"/>
          </p:nvPr>
        </p:nvPicPr>
        <p:blipFill>
          <a:blip r:embed="rId2" cstate="print"/>
          <a:srcRect/>
          <a:stretch>
            <a:fillRect/>
          </a:stretch>
        </p:blipFill>
        <p:spPr bwMode="auto">
          <a:xfrm>
            <a:off x="914400" y="1828800"/>
            <a:ext cx="7391400" cy="4038600"/>
          </a:xfrm>
          <a:prstGeom prst="rect">
            <a:avLst/>
          </a:prstGeom>
          <a:noFill/>
          <a:ln w="9525">
            <a:noFill/>
            <a:miter lim="800000"/>
            <a:headEnd/>
            <a:tailEnd/>
          </a:ln>
          <a:effectLst/>
        </p:spPr>
      </p:pic>
      <p:pic>
        <p:nvPicPr>
          <p:cNvPr id="7" name="Picture 6">
            <a:extLst>
              <a:ext uri="{FF2B5EF4-FFF2-40B4-BE49-F238E27FC236}">
                <a16:creationId xmlns="" xmlns:a16="http://schemas.microsoft.com/office/drawing/2014/main" id="{6CFC5E8C-F3E0-48F2-92B6-949F235A880D}"/>
              </a:ext>
            </a:extLst>
          </p:cNvPr>
          <p:cNvPicPr>
            <a:picLocks noChangeAspect="1"/>
          </p:cNvPicPr>
          <p:nvPr/>
        </p:nvPicPr>
        <p:blipFill rotWithShape="1">
          <a:blip r:embed="rId3" cstate="print">
            <a:extLst>
              <a:ext uri="{28A0092B-C50C-407E-A947-70E740481C1C}">
                <a14:useLocalDpi xmlns="" xmlns:a14="http://schemas.microsoft.com/office/drawing/2010/main" val="0"/>
              </a:ext>
            </a:extLst>
          </a:blip>
          <a:srcRect t="18290" b="7741"/>
          <a:stretch/>
        </p:blipFill>
        <p:spPr>
          <a:xfrm>
            <a:off x="609600" y="533400"/>
            <a:ext cx="1143000" cy="914400"/>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5962"/>
          </a:xfrm>
        </p:spPr>
        <p:txBody>
          <a:bodyPr>
            <a:normAutofit/>
          </a:bodyPr>
          <a:lstStyle/>
          <a:p>
            <a:r>
              <a:rPr lang="en-US" sz="1800" b="1" dirty="0" smtClean="0">
                <a:latin typeface="Times New Roman" pitchFamily="18" charset="0"/>
                <a:cs typeface="Times New Roman" pitchFamily="18" charset="0"/>
              </a:rPr>
              <a:t>DEMO FOR MODULE-5</a:t>
            </a:r>
            <a:endParaRPr lang="en-US" sz="1800" b="1" dirty="0">
              <a:latin typeface="Times New Roman" pitchFamily="18" charset="0"/>
              <a:cs typeface="Times New Roman" pitchFamily="18" charset="0"/>
            </a:endParaRPr>
          </a:p>
        </p:txBody>
      </p:sp>
      <p:pic>
        <p:nvPicPr>
          <p:cNvPr id="6" name="Content Placeholder 5" descr="WhatsApp Image 2021-05-01 at 10.29.56.jpeg"/>
          <p:cNvPicPr>
            <a:picLocks noGrp="1" noChangeAspect="1"/>
          </p:cNvPicPr>
          <p:nvPr>
            <p:ph idx="1"/>
          </p:nvPr>
        </p:nvPicPr>
        <p:blipFill>
          <a:blip r:embed="rId2" cstate="print"/>
          <a:stretch>
            <a:fillRect/>
          </a:stretch>
        </p:blipFill>
        <p:spPr>
          <a:xfrm>
            <a:off x="533400" y="1295400"/>
            <a:ext cx="8153400" cy="4876799"/>
          </a:xfrm>
        </p:spPr>
      </p:pic>
      <p:pic>
        <p:nvPicPr>
          <p:cNvPr id="7" name="Picture 6">
            <a:extLst>
              <a:ext uri="{FF2B5EF4-FFF2-40B4-BE49-F238E27FC236}">
                <a16:creationId xmlns="" xmlns:a16="http://schemas.microsoft.com/office/drawing/2014/main" id="{6CFC5E8C-F3E0-48F2-92B6-949F235A880D}"/>
              </a:ext>
            </a:extLst>
          </p:cNvPr>
          <p:cNvPicPr>
            <a:picLocks noChangeAspect="1"/>
          </p:cNvPicPr>
          <p:nvPr/>
        </p:nvPicPr>
        <p:blipFill rotWithShape="1">
          <a:blip r:embed="rId3" cstate="print">
            <a:extLst>
              <a:ext uri="{28A0092B-C50C-407E-A947-70E740481C1C}">
                <a14:useLocalDpi xmlns="" xmlns:a14="http://schemas.microsoft.com/office/drawing/2010/main" val="0"/>
              </a:ext>
            </a:extLst>
          </a:blip>
          <a:srcRect t="18290" b="7741"/>
          <a:stretch/>
        </p:blipFill>
        <p:spPr>
          <a:xfrm>
            <a:off x="381001" y="304800"/>
            <a:ext cx="1143000" cy="685800"/>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en-US" sz="1800" b="1" dirty="0" smtClean="0">
                <a:latin typeface="Times New Roman" pitchFamily="18" charset="0"/>
                <a:cs typeface="Times New Roman" pitchFamily="18" charset="0"/>
              </a:rPr>
              <a:t>DEMO FOR MODULE-5</a:t>
            </a:r>
            <a:endParaRPr lang="en-US" sz="1800" b="1" dirty="0">
              <a:latin typeface="Times New Roman" pitchFamily="18" charset="0"/>
              <a:cs typeface="Times New Roman" pitchFamily="18" charset="0"/>
            </a:endParaRPr>
          </a:p>
        </p:txBody>
      </p:sp>
      <p:pic>
        <p:nvPicPr>
          <p:cNvPr id="6" name="Content Placeholder 5" descr="WhatsApp Image 2021-05-01 at 10.30.29.jpeg"/>
          <p:cNvPicPr>
            <a:picLocks noGrp="1" noChangeAspect="1"/>
          </p:cNvPicPr>
          <p:nvPr>
            <p:ph idx="1"/>
          </p:nvPr>
        </p:nvPicPr>
        <p:blipFill>
          <a:blip r:embed="rId2" cstate="print"/>
          <a:stretch>
            <a:fillRect/>
          </a:stretch>
        </p:blipFill>
        <p:spPr>
          <a:xfrm>
            <a:off x="609600" y="1676400"/>
            <a:ext cx="7924800" cy="4267200"/>
          </a:xfrm>
        </p:spPr>
      </p:pic>
      <p:pic>
        <p:nvPicPr>
          <p:cNvPr id="7" name="Picture 6">
            <a:extLst>
              <a:ext uri="{FF2B5EF4-FFF2-40B4-BE49-F238E27FC236}">
                <a16:creationId xmlns="" xmlns:a16="http://schemas.microsoft.com/office/drawing/2014/main" id="{6CFC5E8C-F3E0-48F2-92B6-949F235A880D}"/>
              </a:ext>
            </a:extLst>
          </p:cNvPr>
          <p:cNvPicPr>
            <a:picLocks noChangeAspect="1"/>
          </p:cNvPicPr>
          <p:nvPr/>
        </p:nvPicPr>
        <p:blipFill rotWithShape="1">
          <a:blip r:embed="rId3" cstate="print">
            <a:extLst>
              <a:ext uri="{28A0092B-C50C-407E-A947-70E740481C1C}">
                <a14:useLocalDpi xmlns="" xmlns:a14="http://schemas.microsoft.com/office/drawing/2010/main" val="0"/>
              </a:ext>
            </a:extLst>
          </a:blip>
          <a:srcRect t="18290" b="7741"/>
          <a:stretch/>
        </p:blipFill>
        <p:spPr>
          <a:xfrm>
            <a:off x="381001" y="304800"/>
            <a:ext cx="1143000" cy="762000"/>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1800" b="1" dirty="0" smtClean="0">
                <a:latin typeface="Times New Roman" pitchFamily="18" charset="0"/>
                <a:cs typeface="Times New Roman" pitchFamily="18" charset="0"/>
              </a:rPr>
              <a:t>PUBLICATION</a:t>
            </a:r>
            <a:endParaRPr lang="en-US" sz="1800" b="1" dirty="0">
              <a:latin typeface="Times New Roman" pitchFamily="18" charset="0"/>
              <a:cs typeface="Times New Roman" pitchFamily="18" charset="0"/>
            </a:endParaRPr>
          </a:p>
        </p:txBody>
      </p:sp>
      <p:pic>
        <p:nvPicPr>
          <p:cNvPr id="4" name="Content Placeholder 3" descr="JICR-JOURNAL CERTIFICATE-4332-1.jpg"/>
          <p:cNvPicPr>
            <a:picLocks noGrp="1" noChangeAspect="1"/>
          </p:cNvPicPr>
          <p:nvPr>
            <p:ph sz="half" idx="1"/>
          </p:nvPr>
        </p:nvPicPr>
        <p:blipFill>
          <a:blip r:embed="rId2" cstate="print"/>
          <a:stretch>
            <a:fillRect/>
          </a:stretch>
        </p:blipFill>
        <p:spPr>
          <a:xfrm>
            <a:off x="457200" y="1447800"/>
            <a:ext cx="4038600" cy="4648199"/>
          </a:xfrm>
        </p:spPr>
      </p:pic>
      <p:pic>
        <p:nvPicPr>
          <p:cNvPr id="6" name="Content Placeholder 5" descr="JICR-JOURNAL CERTIFICATE-4332-2.jpg"/>
          <p:cNvPicPr>
            <a:picLocks noGrp="1" noChangeAspect="1"/>
          </p:cNvPicPr>
          <p:nvPr>
            <p:ph sz="half" idx="2"/>
          </p:nvPr>
        </p:nvPicPr>
        <p:blipFill>
          <a:blip r:embed="rId3" cstate="print"/>
          <a:stretch>
            <a:fillRect/>
          </a:stretch>
        </p:blipFill>
        <p:spPr>
          <a:xfrm>
            <a:off x="4648200" y="1524000"/>
            <a:ext cx="4038600" cy="4571999"/>
          </a:xfrm>
        </p:spPr>
      </p:pic>
      <p:pic>
        <p:nvPicPr>
          <p:cNvPr id="7" name="Picture 6">
            <a:extLst>
              <a:ext uri="{FF2B5EF4-FFF2-40B4-BE49-F238E27FC236}">
                <a16:creationId xmlns="" xmlns:a16="http://schemas.microsoft.com/office/drawing/2014/main" id="{6CFC5E8C-F3E0-48F2-92B6-949F235A880D}"/>
              </a:ext>
            </a:extLst>
          </p:cNvPr>
          <p:cNvPicPr>
            <a:picLocks noChangeAspect="1"/>
          </p:cNvPicPr>
          <p:nvPr/>
        </p:nvPicPr>
        <p:blipFill rotWithShape="1">
          <a:blip r:embed="rId4" cstate="print">
            <a:extLst>
              <a:ext uri="{28A0092B-C50C-407E-A947-70E740481C1C}">
                <a14:useLocalDpi xmlns="" xmlns:a14="http://schemas.microsoft.com/office/drawing/2010/main" val="0"/>
              </a:ext>
            </a:extLst>
          </a:blip>
          <a:srcRect t="18290" b="7741"/>
          <a:stretch/>
        </p:blipFill>
        <p:spPr>
          <a:xfrm>
            <a:off x="381001" y="304800"/>
            <a:ext cx="1143000" cy="762000"/>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1800" b="1" dirty="0" smtClean="0">
                <a:latin typeface="Times New Roman" pitchFamily="18" charset="0"/>
                <a:cs typeface="Times New Roman" pitchFamily="18" charset="0"/>
              </a:rPr>
              <a:t>PUBLICATION</a:t>
            </a:r>
            <a:endParaRPr lang="en-US" sz="1800" b="1" dirty="0">
              <a:latin typeface="Times New Roman" pitchFamily="18" charset="0"/>
              <a:cs typeface="Times New Roman" pitchFamily="18" charset="0"/>
            </a:endParaRPr>
          </a:p>
        </p:txBody>
      </p:sp>
      <p:pic>
        <p:nvPicPr>
          <p:cNvPr id="5" name="Content Placeholder 4" descr="JICR-JOURNAL CERTIFICATE-4332-3.jpg"/>
          <p:cNvPicPr>
            <a:picLocks noGrp="1" noChangeAspect="1"/>
          </p:cNvPicPr>
          <p:nvPr>
            <p:ph sz="half" idx="1"/>
          </p:nvPr>
        </p:nvPicPr>
        <p:blipFill>
          <a:blip r:embed="rId2" cstate="print"/>
          <a:stretch>
            <a:fillRect/>
          </a:stretch>
        </p:blipFill>
        <p:spPr>
          <a:xfrm>
            <a:off x="457200" y="1600200"/>
            <a:ext cx="4038600" cy="4419599"/>
          </a:xfrm>
        </p:spPr>
      </p:pic>
      <p:pic>
        <p:nvPicPr>
          <p:cNvPr id="6" name="Content Placeholder 5" descr="JICR-JOURNAL CERTIFICATE-4332-4.jpg"/>
          <p:cNvPicPr>
            <a:picLocks noGrp="1" noChangeAspect="1"/>
          </p:cNvPicPr>
          <p:nvPr>
            <p:ph sz="half" idx="2"/>
          </p:nvPr>
        </p:nvPicPr>
        <p:blipFill>
          <a:blip r:embed="rId3" cstate="print"/>
          <a:stretch>
            <a:fillRect/>
          </a:stretch>
        </p:blipFill>
        <p:spPr>
          <a:xfrm>
            <a:off x="4648200" y="1600200"/>
            <a:ext cx="4038600" cy="4495799"/>
          </a:xfrm>
        </p:spPr>
      </p:pic>
      <p:pic>
        <p:nvPicPr>
          <p:cNvPr id="7" name="Picture 6">
            <a:extLst>
              <a:ext uri="{FF2B5EF4-FFF2-40B4-BE49-F238E27FC236}">
                <a16:creationId xmlns="" xmlns:a16="http://schemas.microsoft.com/office/drawing/2014/main" id="{6CFC5E8C-F3E0-48F2-92B6-949F235A880D}"/>
              </a:ext>
            </a:extLst>
          </p:cNvPr>
          <p:cNvPicPr>
            <a:picLocks noChangeAspect="1"/>
          </p:cNvPicPr>
          <p:nvPr/>
        </p:nvPicPr>
        <p:blipFill rotWithShape="1">
          <a:blip r:embed="rId4" cstate="print">
            <a:extLst>
              <a:ext uri="{28A0092B-C50C-407E-A947-70E740481C1C}">
                <a14:useLocalDpi xmlns="" xmlns:a14="http://schemas.microsoft.com/office/drawing/2010/main" val="0"/>
              </a:ext>
            </a:extLst>
          </a:blip>
          <a:srcRect t="18290" b="7741"/>
          <a:stretch/>
        </p:blipFill>
        <p:spPr>
          <a:xfrm>
            <a:off x="381001" y="304800"/>
            <a:ext cx="1143000" cy="762000"/>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1800" b="1" dirty="0" smtClean="0">
                <a:latin typeface="Times New Roman" pitchFamily="18" charset="0"/>
                <a:cs typeface="Times New Roman" pitchFamily="18" charset="0"/>
              </a:rPr>
              <a:t>PLAGIARISM REPORT(Paper)</a:t>
            </a:r>
            <a:endParaRPr lang="en-US" sz="1800" b="1" dirty="0">
              <a:latin typeface="Times New Roman" pitchFamily="18" charset="0"/>
              <a:cs typeface="Times New Roman" pitchFamily="18" charset="0"/>
            </a:endParaRPr>
          </a:p>
        </p:txBody>
      </p:sp>
      <p:pic>
        <p:nvPicPr>
          <p:cNvPr id="2050" name="Picture 2"/>
          <p:cNvPicPr>
            <a:picLocks noGrp="1" noChangeAspect="1" noChangeArrowheads="1"/>
          </p:cNvPicPr>
          <p:nvPr>
            <p:ph idx="1"/>
          </p:nvPr>
        </p:nvPicPr>
        <p:blipFill>
          <a:blip r:embed="rId2" cstate="print"/>
          <a:srcRect/>
          <a:stretch>
            <a:fillRect/>
          </a:stretch>
        </p:blipFill>
        <p:spPr bwMode="auto">
          <a:xfrm>
            <a:off x="838200" y="1752600"/>
            <a:ext cx="7467599" cy="4038599"/>
          </a:xfrm>
          <a:prstGeom prst="rect">
            <a:avLst/>
          </a:prstGeom>
          <a:noFill/>
          <a:ln w="9525">
            <a:noFill/>
            <a:miter lim="800000"/>
            <a:headEnd/>
            <a:tailEnd/>
          </a:ln>
          <a:effectLst/>
        </p:spPr>
      </p:pic>
      <p:pic>
        <p:nvPicPr>
          <p:cNvPr id="7" name="Picture 6">
            <a:extLst>
              <a:ext uri="{FF2B5EF4-FFF2-40B4-BE49-F238E27FC236}">
                <a16:creationId xmlns="" xmlns:a16="http://schemas.microsoft.com/office/drawing/2014/main" id="{6CFC5E8C-F3E0-48F2-92B6-949F235A880D}"/>
              </a:ext>
            </a:extLst>
          </p:cNvPr>
          <p:cNvPicPr>
            <a:picLocks noChangeAspect="1"/>
          </p:cNvPicPr>
          <p:nvPr/>
        </p:nvPicPr>
        <p:blipFill rotWithShape="1">
          <a:blip r:embed="rId3" cstate="print">
            <a:extLst>
              <a:ext uri="{28A0092B-C50C-407E-A947-70E740481C1C}">
                <a14:useLocalDpi xmlns="" xmlns:a14="http://schemas.microsoft.com/office/drawing/2010/main" val="0"/>
              </a:ext>
            </a:extLst>
          </a:blip>
          <a:srcRect t="18290" b="7741"/>
          <a:stretch/>
        </p:blipFill>
        <p:spPr>
          <a:xfrm>
            <a:off x="381000" y="304800"/>
            <a:ext cx="1295399" cy="838200"/>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1800" b="1" dirty="0" smtClean="0">
                <a:latin typeface="Times New Roman" pitchFamily="18" charset="0"/>
                <a:cs typeface="Times New Roman" pitchFamily="18" charset="0"/>
              </a:rPr>
              <a:t>PLAGIARISM REPORT(Report)</a:t>
            </a:r>
            <a:endParaRPr lang="en-US" sz="1800" b="1" dirty="0">
              <a:latin typeface="Times New Roman" pitchFamily="18" charset="0"/>
              <a:cs typeface="Times New Roman" pitchFamily="18" charset="0"/>
            </a:endParaRPr>
          </a:p>
        </p:txBody>
      </p:sp>
      <p:pic>
        <p:nvPicPr>
          <p:cNvPr id="4" name="Content Placeholder 3" descr="report.PNG"/>
          <p:cNvPicPr>
            <a:picLocks noGrp="1" noChangeAspect="1"/>
          </p:cNvPicPr>
          <p:nvPr>
            <p:ph idx="1"/>
          </p:nvPr>
        </p:nvPicPr>
        <p:blipFill>
          <a:blip r:embed="rId2" cstate="print"/>
          <a:stretch>
            <a:fillRect/>
          </a:stretch>
        </p:blipFill>
        <p:spPr>
          <a:xfrm>
            <a:off x="1075837" y="1905000"/>
            <a:ext cx="6992326" cy="4038599"/>
          </a:xfrm>
        </p:spPr>
      </p:pic>
      <p:pic>
        <p:nvPicPr>
          <p:cNvPr id="5" name="Picture 4">
            <a:extLst>
              <a:ext uri="{FF2B5EF4-FFF2-40B4-BE49-F238E27FC236}">
                <a16:creationId xmlns:a16="http://schemas.microsoft.com/office/drawing/2014/main" xmlns="" id="{6CFC5E8C-F3E0-48F2-92B6-949F235A880D}"/>
              </a:ext>
            </a:extLst>
          </p:cNvPr>
          <p:cNvPicPr>
            <a:picLocks noChangeAspect="1"/>
          </p:cNvPicPr>
          <p:nvPr/>
        </p:nvPicPr>
        <p:blipFill rotWithShape="1">
          <a:blip r:embed="rId3" cstate="print">
            <a:extLst>
              <a:ext uri="{28A0092B-C50C-407E-A947-70E740481C1C}">
                <a14:useLocalDpi xmlns:a14="http://schemas.microsoft.com/office/drawing/2010/main" xmlns="" val="0"/>
              </a:ext>
            </a:extLst>
          </a:blip>
          <a:srcRect t="18290" b="7741"/>
          <a:stretch/>
        </p:blipFill>
        <p:spPr>
          <a:xfrm>
            <a:off x="381000" y="304800"/>
            <a:ext cx="2083045" cy="879695"/>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762000"/>
            <a:ext cx="8229600" cy="5364163"/>
          </a:xfrm>
        </p:spPr>
        <p:txBody>
          <a:bodyPr>
            <a:normAutofit lnSpcReduction="10000"/>
          </a:bodyPr>
          <a:lstStyle/>
          <a:p>
            <a:pPr marL="114300" lvl="0" indent="0" algn="just">
              <a:lnSpc>
                <a:spcPct val="150000"/>
              </a:lnSpc>
              <a:spcBef>
                <a:spcPts val="0"/>
              </a:spcBef>
              <a:buClr>
                <a:schemeClr val="dk1"/>
              </a:buClr>
              <a:buSzPts val="2590"/>
              <a:buNone/>
            </a:pPr>
            <a:r>
              <a:rPr lang="en-US" sz="1900" b="1" dirty="0" smtClean="0">
                <a:latin typeface="Times New Roman" pitchFamily="18" charset="0"/>
                <a:cs typeface="Times New Roman" pitchFamily="18" charset="0"/>
              </a:rPr>
              <a:t>Originality</a:t>
            </a:r>
          </a:p>
          <a:p>
            <a:pPr marL="114300" lvl="0" indent="0" algn="just">
              <a:lnSpc>
                <a:spcPct val="150000"/>
              </a:lnSpc>
              <a:spcBef>
                <a:spcPts val="1000"/>
              </a:spcBef>
              <a:buClr>
                <a:schemeClr val="dk1"/>
              </a:buClr>
              <a:buSzPts val="2590"/>
              <a:buNone/>
            </a:pPr>
            <a:r>
              <a:rPr lang="en-US" sz="1900" dirty="0" smtClean="0">
                <a:latin typeface="Times New Roman" pitchFamily="18" charset="0"/>
                <a:cs typeface="Times New Roman" pitchFamily="18" charset="0"/>
              </a:rPr>
              <a:t> The project aims to predict the real or fake job posting in internet by  implementing machine learning techniques.</a:t>
            </a:r>
          </a:p>
          <a:p>
            <a:pPr marL="114300" lvl="0" indent="0" algn="just">
              <a:lnSpc>
                <a:spcPct val="150000"/>
              </a:lnSpc>
              <a:spcBef>
                <a:spcPts val="1000"/>
              </a:spcBef>
              <a:buClr>
                <a:schemeClr val="dk1"/>
              </a:buClr>
              <a:buSzPts val="2590"/>
              <a:buNone/>
            </a:pPr>
            <a:r>
              <a:rPr lang="en-US" sz="1900" b="1" dirty="0" smtClean="0">
                <a:latin typeface="Times New Roman" pitchFamily="18" charset="0"/>
                <a:cs typeface="Times New Roman" pitchFamily="18" charset="0"/>
              </a:rPr>
              <a:t>Innovation</a:t>
            </a:r>
          </a:p>
          <a:p>
            <a:pPr marL="571500" indent="-457200" algn="just">
              <a:lnSpc>
                <a:spcPct val="150000"/>
              </a:lnSpc>
              <a:spcBef>
                <a:spcPts val="1000"/>
              </a:spcBef>
              <a:buClr>
                <a:schemeClr val="dk1"/>
              </a:buClr>
              <a:buSzPts val="2590"/>
            </a:pPr>
            <a:r>
              <a:rPr lang="en-US" sz="1900" dirty="0" smtClean="0">
                <a:latin typeface="Times New Roman" pitchFamily="18" charset="0"/>
                <a:cs typeface="Times New Roman" pitchFamily="18" charset="0"/>
              </a:rPr>
              <a:t>The dataset is first preprocessed and the columns are analyzed to see the dependent and independent variable and then different machine learning algorithms would be applied to extract patterns and to obtain results with maximum accuracy.</a:t>
            </a:r>
          </a:p>
          <a:p>
            <a:pPr marL="571500" indent="-457200" algn="just">
              <a:lnSpc>
                <a:spcPct val="150000"/>
              </a:lnSpc>
              <a:spcBef>
                <a:spcPts val="1000"/>
              </a:spcBef>
              <a:buClr>
                <a:schemeClr val="dk1"/>
              </a:buClr>
              <a:buSzPts val="2590"/>
            </a:pPr>
            <a:r>
              <a:rPr lang="en-US" sz="1900" dirty="0" smtClean="0">
                <a:latin typeface="Times New Roman" pitchFamily="18" charset="0"/>
                <a:cs typeface="Times New Roman" pitchFamily="18" charset="0"/>
              </a:rPr>
              <a:t>Here we are building a LSTM network by using our  word embedding </a:t>
            </a:r>
            <a:r>
              <a:rPr lang="en-US" sz="1900" dirty="0" err="1" smtClean="0">
                <a:latin typeface="Times New Roman" pitchFamily="18" charset="0"/>
                <a:cs typeface="Times New Roman" pitchFamily="18" charset="0"/>
              </a:rPr>
              <a:t>technique.The</a:t>
            </a:r>
            <a:r>
              <a:rPr lang="en-US" sz="1900" dirty="0" smtClean="0">
                <a:latin typeface="Times New Roman" pitchFamily="18" charset="0"/>
                <a:cs typeface="Times New Roman" pitchFamily="18" charset="0"/>
              </a:rPr>
              <a:t> built LSTM network is used to display our results. It predicts whether real or fake based on the given data </a:t>
            </a:r>
            <a:r>
              <a:rPr lang="en-US" sz="1900" dirty="0" err="1" smtClean="0">
                <a:latin typeface="Times New Roman" pitchFamily="18" charset="0"/>
                <a:cs typeface="Times New Roman" pitchFamily="18" charset="0"/>
              </a:rPr>
              <a:t>ie</a:t>
            </a:r>
            <a:r>
              <a:rPr lang="en-US" sz="1900" dirty="0" smtClean="0">
                <a:latin typeface="Times New Roman" pitchFamily="18" charset="0"/>
                <a:cs typeface="Times New Roman" pitchFamily="18" charset="0"/>
              </a:rPr>
              <a:t> description.</a:t>
            </a:r>
          </a:p>
          <a:p>
            <a:endParaRPr lang="en-US" dirty="0"/>
          </a:p>
        </p:txBody>
      </p:sp>
      <p:pic>
        <p:nvPicPr>
          <p:cNvPr id="4" name="Picture 3">
            <a:extLst>
              <a:ext uri="{FF2B5EF4-FFF2-40B4-BE49-F238E27FC236}">
                <a16:creationId xmlns:a16="http://schemas.microsoft.com/office/drawing/2014/main" xmlns="" id="{6CFC5E8C-F3E0-48F2-92B6-949F235A880D}"/>
              </a:ext>
            </a:extLst>
          </p:cNvPr>
          <p:cNvPicPr>
            <a:picLocks noChangeAspect="1"/>
          </p:cNvPicPr>
          <p:nvPr/>
        </p:nvPicPr>
        <p:blipFill rotWithShape="1">
          <a:blip r:embed="rId2" cstate="print">
            <a:extLst>
              <a:ext uri="{28A0092B-C50C-407E-A947-70E740481C1C}">
                <a14:useLocalDpi xmlns:a14="http://schemas.microsoft.com/office/drawing/2010/main" xmlns="" val="0"/>
              </a:ext>
            </a:extLst>
          </a:blip>
          <a:srcRect t="18290" b="7741"/>
          <a:stretch/>
        </p:blipFill>
        <p:spPr>
          <a:xfrm>
            <a:off x="304799" y="228600"/>
            <a:ext cx="1443483" cy="609600"/>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990600"/>
          </a:xfrm>
        </p:spPr>
        <p:txBody>
          <a:bodyPr>
            <a:normAutofit/>
          </a:bodyPr>
          <a:lstStyle/>
          <a:p>
            <a:pPr algn="just">
              <a:lnSpc>
                <a:spcPct val="150000"/>
              </a:lnSpc>
            </a:pPr>
            <a:r>
              <a:rPr lang="en-US" sz="1800" b="1" dirty="0" smtClean="0">
                <a:latin typeface="Times New Roman" pitchFamily="18" charset="0"/>
                <a:cs typeface="Times New Roman" pitchFamily="18" charset="0"/>
              </a:rPr>
              <a:t>What percentage of work was completed as per the original plan at the submission of project report</a:t>
            </a:r>
            <a:endParaRPr lang="en-US" sz="1800" b="1" dirty="0">
              <a:latin typeface="Times New Roman" pitchFamily="18" charset="0"/>
              <a:cs typeface="Times New Roman" pitchFamily="18" charset="0"/>
            </a:endParaRPr>
          </a:p>
        </p:txBody>
      </p:sp>
      <p:sp>
        <p:nvSpPr>
          <p:cNvPr id="3" name="Content Placeholder 2"/>
          <p:cNvSpPr>
            <a:spLocks noGrp="1"/>
          </p:cNvSpPr>
          <p:nvPr>
            <p:ph idx="1"/>
          </p:nvPr>
        </p:nvSpPr>
        <p:spPr>
          <a:xfrm>
            <a:off x="457200" y="1981200"/>
            <a:ext cx="8229600" cy="4144963"/>
          </a:xfrm>
        </p:spPr>
        <p:txBody>
          <a:bodyPr/>
          <a:lstStyle/>
          <a:p>
            <a:pPr lvl="0">
              <a:lnSpc>
                <a:spcPct val="150000"/>
              </a:lnSpc>
            </a:pPr>
            <a:r>
              <a:rPr lang="en-US" sz="1800" dirty="0" smtClean="0">
                <a:latin typeface="Times New Roman" pitchFamily="18" charset="0"/>
                <a:ea typeface="Times New Roman"/>
                <a:cs typeface="Times New Roman" pitchFamily="18" charset="0"/>
                <a:sym typeface="Times New Roman"/>
              </a:rPr>
              <a:t>100 % of work is completed as per the original plan at the time of submission . </a:t>
            </a:r>
            <a:endParaRPr lang="en-US" sz="1800" dirty="0" smtClean="0">
              <a:latin typeface="Times New Roman" pitchFamily="18" charset="0"/>
              <a:cs typeface="Times New Roman" pitchFamily="18" charset="0"/>
            </a:endParaRPr>
          </a:p>
          <a:p>
            <a:endParaRPr lang="en-US" dirty="0"/>
          </a:p>
        </p:txBody>
      </p:sp>
      <p:pic>
        <p:nvPicPr>
          <p:cNvPr id="4" name="Picture 3">
            <a:extLst>
              <a:ext uri="{FF2B5EF4-FFF2-40B4-BE49-F238E27FC236}">
                <a16:creationId xmlns:a16="http://schemas.microsoft.com/office/drawing/2014/main" xmlns="" id="{6CFC5E8C-F3E0-48F2-92B6-949F235A880D}"/>
              </a:ext>
            </a:extLst>
          </p:cNvPr>
          <p:cNvPicPr>
            <a:picLocks noChangeAspect="1"/>
          </p:cNvPicPr>
          <p:nvPr/>
        </p:nvPicPr>
        <p:blipFill rotWithShape="1">
          <a:blip r:embed="rId2" cstate="print">
            <a:extLst>
              <a:ext uri="{28A0092B-C50C-407E-A947-70E740481C1C}">
                <a14:useLocalDpi xmlns:a14="http://schemas.microsoft.com/office/drawing/2010/main" xmlns="" val="0"/>
              </a:ext>
            </a:extLst>
          </a:blip>
          <a:srcRect t="18290" b="7741"/>
          <a:stretch/>
        </p:blipFill>
        <p:spPr>
          <a:xfrm>
            <a:off x="304800" y="228600"/>
            <a:ext cx="1804354" cy="762000"/>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914400"/>
            <a:ext cx="8077200" cy="503238"/>
          </a:xfrm>
        </p:spPr>
        <p:txBody>
          <a:bodyPr>
            <a:normAutofit fontScale="90000"/>
          </a:bodyPr>
          <a:lstStyle/>
          <a:p>
            <a:pPr algn="l"/>
            <a:r>
              <a:rPr lang="en-US" sz="1800" b="1" dirty="0" smtClean="0">
                <a:latin typeface="Times New Roman" pitchFamily="18" charset="0"/>
                <a:cs typeface="Times New Roman" pitchFamily="18" charset="0"/>
              </a:rPr>
              <a:t>Highlight the originality of the project</a:t>
            </a:r>
            <a:r>
              <a:rPr lang="en-US" dirty="0" smtClean="0"/>
              <a:t/>
            </a:r>
            <a:br>
              <a:rPr lang="en-US" dirty="0" smtClean="0"/>
            </a:br>
            <a:endParaRPr lang="en-US" dirty="0"/>
          </a:p>
        </p:txBody>
      </p:sp>
      <p:sp>
        <p:nvSpPr>
          <p:cNvPr id="3" name="Content Placeholder 2"/>
          <p:cNvSpPr>
            <a:spLocks noGrp="1"/>
          </p:cNvSpPr>
          <p:nvPr>
            <p:ph idx="1"/>
          </p:nvPr>
        </p:nvSpPr>
        <p:spPr>
          <a:xfrm>
            <a:off x="457200" y="1676400"/>
            <a:ext cx="8229600" cy="4449763"/>
          </a:xfrm>
        </p:spPr>
        <p:txBody>
          <a:bodyPr>
            <a:normAutofit/>
          </a:bodyPr>
          <a:lstStyle/>
          <a:p>
            <a:pPr algn="just">
              <a:lnSpc>
                <a:spcPct val="150000"/>
              </a:lnSpc>
            </a:pPr>
            <a:r>
              <a:rPr lang="en-US" sz="1600" dirty="0" smtClean="0">
                <a:latin typeface="Times New Roman" pitchFamily="18" charset="0"/>
                <a:cs typeface="Times New Roman" pitchFamily="18" charset="0"/>
              </a:rPr>
              <a:t>The project aims to predict the real or fake job posting in internet by  implementing machine learning techniques.</a:t>
            </a:r>
          </a:p>
          <a:p>
            <a:pPr algn="just">
              <a:lnSpc>
                <a:spcPct val="150000"/>
              </a:lnSpc>
            </a:pPr>
            <a:r>
              <a:rPr lang="en-US" sz="1600" dirty="0" smtClean="0">
                <a:latin typeface="Times New Roman" pitchFamily="18" charset="0"/>
                <a:cs typeface="Times New Roman" pitchFamily="18" charset="0"/>
              </a:rPr>
              <a:t>The built LSTM network is used to display our results. It predicts whether real or fake based on the given data </a:t>
            </a:r>
            <a:r>
              <a:rPr lang="en-US" sz="1600" dirty="0" err="1" smtClean="0">
                <a:latin typeface="Times New Roman" pitchFamily="18" charset="0"/>
                <a:cs typeface="Times New Roman" pitchFamily="18" charset="0"/>
              </a:rPr>
              <a:t>ie</a:t>
            </a:r>
            <a:r>
              <a:rPr lang="en-US" sz="1600" dirty="0" smtClean="0">
                <a:latin typeface="Times New Roman" pitchFamily="18" charset="0"/>
                <a:cs typeface="Times New Roman" pitchFamily="18" charset="0"/>
              </a:rPr>
              <a:t> description.</a:t>
            </a:r>
            <a:endParaRPr lang="en-US" sz="1600" dirty="0"/>
          </a:p>
        </p:txBody>
      </p:sp>
      <p:pic>
        <p:nvPicPr>
          <p:cNvPr id="4" name="Picture 3">
            <a:extLst>
              <a:ext uri="{FF2B5EF4-FFF2-40B4-BE49-F238E27FC236}">
                <a16:creationId xmlns:a16="http://schemas.microsoft.com/office/drawing/2014/main" xmlns="" id="{6CFC5E8C-F3E0-48F2-92B6-949F235A880D}"/>
              </a:ext>
            </a:extLst>
          </p:cNvPr>
          <p:cNvPicPr>
            <a:picLocks noChangeAspect="1"/>
          </p:cNvPicPr>
          <p:nvPr/>
        </p:nvPicPr>
        <p:blipFill rotWithShape="1">
          <a:blip r:embed="rId2" cstate="print">
            <a:extLst>
              <a:ext uri="{28A0092B-C50C-407E-A947-70E740481C1C}">
                <a14:useLocalDpi xmlns:a14="http://schemas.microsoft.com/office/drawing/2010/main" xmlns="" val="0"/>
              </a:ext>
            </a:extLst>
          </a:blip>
          <a:srcRect t="18290" b="7741"/>
          <a:stretch/>
        </p:blipFill>
        <p:spPr>
          <a:xfrm>
            <a:off x="304799" y="228600"/>
            <a:ext cx="1219201" cy="514883"/>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rmAutofit/>
          </a:bodyPr>
          <a:lstStyle/>
          <a:p>
            <a:r>
              <a:rPr lang="en-US" sz="1800" b="1" dirty="0" smtClean="0">
                <a:latin typeface="Times New Roman" pitchFamily="18" charset="0"/>
                <a:cs typeface="Times New Roman" pitchFamily="18" charset="0"/>
              </a:rPr>
              <a:t>PROPOSED SYSTEM</a:t>
            </a:r>
            <a:endParaRPr lang="en-US" sz="1800" b="1" dirty="0">
              <a:latin typeface="Times New Roman" pitchFamily="18" charset="0"/>
              <a:cs typeface="Times New Roman" pitchFamily="18" charset="0"/>
            </a:endParaRPr>
          </a:p>
        </p:txBody>
      </p:sp>
      <p:sp>
        <p:nvSpPr>
          <p:cNvPr id="3" name="Content Placeholder 2"/>
          <p:cNvSpPr>
            <a:spLocks noGrp="1"/>
          </p:cNvSpPr>
          <p:nvPr>
            <p:ph idx="1"/>
          </p:nvPr>
        </p:nvSpPr>
        <p:spPr>
          <a:xfrm>
            <a:off x="457200" y="1066800"/>
            <a:ext cx="8229600" cy="5059363"/>
          </a:xfrm>
        </p:spPr>
        <p:txBody>
          <a:bodyPr>
            <a:normAutofit lnSpcReduction="10000"/>
          </a:bodyPr>
          <a:lstStyle/>
          <a:p>
            <a:pPr lvl="0" algn="just">
              <a:lnSpc>
                <a:spcPct val="150000"/>
              </a:lnSpc>
            </a:pPr>
            <a:r>
              <a:rPr lang="en-US" sz="1900" dirty="0" smtClean="0">
                <a:latin typeface="Times New Roman" pitchFamily="18" charset="0"/>
                <a:cs typeface="Times New Roman" pitchFamily="18" charset="0"/>
              </a:rPr>
              <a:t>The proposed method is built a machine learning model to predict the real or fake job posting  .</a:t>
            </a:r>
            <a:endParaRPr lang="en-US" sz="1900" b="1" dirty="0" smtClean="0">
              <a:latin typeface="Times New Roman" pitchFamily="18" charset="0"/>
              <a:cs typeface="Times New Roman" pitchFamily="18" charset="0"/>
            </a:endParaRPr>
          </a:p>
          <a:p>
            <a:pPr lvl="0" algn="just">
              <a:lnSpc>
                <a:spcPct val="150000"/>
              </a:lnSpc>
            </a:pPr>
            <a:r>
              <a:rPr lang="en-US" sz="1900" dirty="0" smtClean="0">
                <a:latin typeface="Times New Roman" pitchFamily="18" charset="0"/>
                <a:cs typeface="Times New Roman" pitchFamily="18" charset="0"/>
              </a:rPr>
              <a:t>To implement this method we implement machine learning approach</a:t>
            </a:r>
          </a:p>
          <a:p>
            <a:pPr lvl="0" algn="just">
              <a:lnSpc>
                <a:spcPct val="150000"/>
              </a:lnSpc>
            </a:pPr>
            <a:r>
              <a:rPr lang="en-US" sz="1900" dirty="0" smtClean="0">
                <a:latin typeface="Times New Roman" pitchFamily="18" charset="0"/>
                <a:cs typeface="Times New Roman" pitchFamily="18" charset="0"/>
              </a:rPr>
              <a:t>The dataset is first preprocessed and the columns are analyzed to see the dependent and independent variable and then different machine learning algorithms would be applied to extract patterns and to obtain results with maximum accuracy.</a:t>
            </a:r>
          </a:p>
          <a:p>
            <a:pPr lvl="0" algn="just">
              <a:lnSpc>
                <a:spcPct val="150000"/>
              </a:lnSpc>
            </a:pPr>
            <a:r>
              <a:rPr lang="en-US" sz="2000" dirty="0"/>
              <a:t>Multiple datasets from different sources would be combined to form a generalized dataset, and then different machine learning algorithms would be applied to extract patterns and to obtain results with maximum accuracy</a:t>
            </a:r>
            <a:endParaRPr lang="en-US" sz="1900" dirty="0" smtClean="0">
              <a:latin typeface="Times New Roman" pitchFamily="18" charset="0"/>
              <a:cs typeface="Times New Roman" pitchFamily="18" charset="0"/>
            </a:endParaRPr>
          </a:p>
          <a:p>
            <a:endParaRPr lang="en-US" dirty="0"/>
          </a:p>
        </p:txBody>
      </p:sp>
      <p:pic>
        <p:nvPicPr>
          <p:cNvPr id="4" name="Picture 3">
            <a:extLst>
              <a:ext uri="{FF2B5EF4-FFF2-40B4-BE49-F238E27FC236}">
                <a16:creationId xmlns:a16="http://schemas.microsoft.com/office/drawing/2014/main" xmlns="" id="{6CFC5E8C-F3E0-48F2-92B6-949F235A880D}"/>
              </a:ext>
            </a:extLst>
          </p:cNvPr>
          <p:cNvPicPr>
            <a:picLocks noChangeAspect="1"/>
          </p:cNvPicPr>
          <p:nvPr/>
        </p:nvPicPr>
        <p:blipFill rotWithShape="1">
          <a:blip r:embed="rId2" cstate="print">
            <a:extLst>
              <a:ext uri="{28A0092B-C50C-407E-A947-70E740481C1C}">
                <a14:useLocalDpi xmlns:a14="http://schemas.microsoft.com/office/drawing/2010/main" xmlns="" val="0"/>
              </a:ext>
            </a:extLst>
          </a:blip>
          <a:srcRect t="18290" b="7741"/>
          <a:stretch/>
        </p:blipFill>
        <p:spPr>
          <a:xfrm>
            <a:off x="381001" y="304800"/>
            <a:ext cx="1143000" cy="482703"/>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858962"/>
          </a:xfrm>
        </p:spPr>
        <p:txBody>
          <a:bodyPr>
            <a:normAutofit/>
          </a:bodyPr>
          <a:lstStyle/>
          <a:p>
            <a:pPr lvl="0"/>
            <a:r>
              <a:rPr lang="en-US" sz="1800" b="1" dirty="0" smtClean="0">
                <a:solidFill>
                  <a:schemeClr val="dk1"/>
                </a:solidFill>
                <a:latin typeface="Times New Roman" pitchFamily="18" charset="0"/>
                <a:ea typeface="Calibri"/>
                <a:cs typeface="Times New Roman" pitchFamily="18" charset="0"/>
                <a:sym typeface="Calibri"/>
              </a:rPr>
              <a:t>In your team's view what is the innovation / new idea / concept / technique that can be highlighted in your project</a:t>
            </a:r>
            <a:r>
              <a:rPr lang="en-US" sz="1800" b="1" dirty="0" smtClean="0"/>
              <a:t/>
            </a:r>
            <a:br>
              <a:rPr lang="en-US" sz="1800" b="1" dirty="0" smtClean="0"/>
            </a:br>
            <a:endParaRPr lang="en-US" sz="1800" b="1" dirty="0"/>
          </a:p>
        </p:txBody>
      </p:sp>
      <p:sp>
        <p:nvSpPr>
          <p:cNvPr id="3" name="Content Placeholder 2"/>
          <p:cNvSpPr>
            <a:spLocks noGrp="1"/>
          </p:cNvSpPr>
          <p:nvPr>
            <p:ph idx="1"/>
          </p:nvPr>
        </p:nvSpPr>
        <p:spPr>
          <a:xfrm>
            <a:off x="609600" y="2057400"/>
            <a:ext cx="8077200" cy="4068763"/>
          </a:xfrm>
        </p:spPr>
        <p:txBody>
          <a:bodyPr>
            <a:normAutofit/>
          </a:bodyPr>
          <a:lstStyle/>
          <a:p>
            <a:pPr>
              <a:lnSpc>
                <a:spcPct val="170000"/>
              </a:lnSpc>
            </a:pPr>
            <a:r>
              <a:rPr lang="en-US" sz="1800" dirty="0" smtClean="0">
                <a:latin typeface="Times New Roman" pitchFamily="18" charset="0"/>
                <a:cs typeface="Times New Roman" pitchFamily="18" charset="0"/>
              </a:rPr>
              <a:t>We are building a LSTM network by using our  word embedding technique.</a:t>
            </a:r>
          </a:p>
          <a:p>
            <a:pPr>
              <a:lnSpc>
                <a:spcPct val="170000"/>
              </a:lnSpc>
            </a:pPr>
            <a:r>
              <a:rPr lang="en-US" sz="1800" dirty="0" smtClean="0">
                <a:latin typeface="Times New Roman" pitchFamily="18" charset="0"/>
                <a:cs typeface="Times New Roman" pitchFamily="18" charset="0"/>
              </a:rPr>
              <a:t>And we are going to split our data into training and testing purpose.</a:t>
            </a:r>
          </a:p>
          <a:p>
            <a:pPr>
              <a:lnSpc>
                <a:spcPct val="170000"/>
              </a:lnSpc>
            </a:pPr>
            <a:r>
              <a:rPr lang="en-US" sz="1800" dirty="0" smtClean="0">
                <a:latin typeface="Times New Roman" pitchFamily="18" charset="0"/>
                <a:cs typeface="Times New Roman" pitchFamily="18" charset="0"/>
              </a:rPr>
              <a:t>The Data Model which was created using machine learning algorithms are applied on the Training set and based on the test result accuracy, Test set prediction is done</a:t>
            </a:r>
          </a:p>
          <a:p>
            <a:pPr>
              <a:lnSpc>
                <a:spcPct val="170000"/>
              </a:lnSpc>
            </a:pPr>
            <a:r>
              <a:rPr lang="en-US" sz="1800" dirty="0" smtClean="0">
                <a:latin typeface="Times New Roman" pitchFamily="18" charset="0"/>
                <a:cs typeface="Times New Roman" pitchFamily="18" charset="0"/>
              </a:rPr>
              <a:t>The built LSTM network is used to display our results. It predicts whether real or fake based on the given data </a:t>
            </a:r>
            <a:r>
              <a:rPr lang="en-US" sz="1800" dirty="0" err="1" smtClean="0">
                <a:latin typeface="Times New Roman" pitchFamily="18" charset="0"/>
                <a:cs typeface="Times New Roman" pitchFamily="18" charset="0"/>
              </a:rPr>
              <a:t>ie</a:t>
            </a:r>
            <a:r>
              <a:rPr lang="en-US" sz="1800" dirty="0" smtClean="0">
                <a:latin typeface="Times New Roman" pitchFamily="18" charset="0"/>
                <a:cs typeface="Times New Roman" pitchFamily="18" charset="0"/>
              </a:rPr>
              <a:t> description.</a:t>
            </a:r>
            <a:endParaRPr lang="en-US" sz="1800" dirty="0"/>
          </a:p>
        </p:txBody>
      </p:sp>
      <p:pic>
        <p:nvPicPr>
          <p:cNvPr id="4" name="Picture 3">
            <a:extLst>
              <a:ext uri="{FF2B5EF4-FFF2-40B4-BE49-F238E27FC236}">
                <a16:creationId xmlns:a16="http://schemas.microsoft.com/office/drawing/2014/main" xmlns="" id="{6CFC5E8C-F3E0-48F2-92B6-949F235A880D}"/>
              </a:ext>
            </a:extLst>
          </p:cNvPr>
          <p:cNvPicPr>
            <a:picLocks noChangeAspect="1"/>
          </p:cNvPicPr>
          <p:nvPr/>
        </p:nvPicPr>
        <p:blipFill rotWithShape="1">
          <a:blip r:embed="rId2" cstate="print">
            <a:extLst>
              <a:ext uri="{28A0092B-C50C-407E-A947-70E740481C1C}">
                <a14:useLocalDpi xmlns:a14="http://schemas.microsoft.com/office/drawing/2010/main" xmlns="" val="0"/>
              </a:ext>
            </a:extLst>
          </a:blip>
          <a:srcRect t="18290" b="7741"/>
          <a:stretch/>
        </p:blipFill>
        <p:spPr>
          <a:xfrm>
            <a:off x="304799" y="228600"/>
            <a:ext cx="1443483" cy="609600"/>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990600"/>
          </a:xfrm>
        </p:spPr>
        <p:txBody>
          <a:bodyPr>
            <a:normAutofit fontScale="90000"/>
          </a:bodyPr>
          <a:lstStyle/>
          <a:p>
            <a:pPr>
              <a:lnSpc>
                <a:spcPct val="150000"/>
              </a:lnSpc>
            </a:pPr>
            <a:r>
              <a:rPr lang="en-US" sz="2000" b="1" dirty="0" smtClean="0">
                <a:latin typeface="Times New Roman" pitchFamily="18" charset="0"/>
                <a:cs typeface="Times New Roman" pitchFamily="18" charset="0"/>
              </a:rPr>
              <a:t/>
            </a:r>
            <a:br>
              <a:rPr lang="en-US" sz="2000" b="1" dirty="0" smtClean="0">
                <a:latin typeface="Times New Roman" pitchFamily="18" charset="0"/>
                <a:cs typeface="Times New Roman" pitchFamily="18" charset="0"/>
              </a:rPr>
            </a:br>
            <a:r>
              <a:rPr lang="en-US" sz="2000" b="1" dirty="0" smtClean="0">
                <a:latin typeface="Times New Roman" pitchFamily="18" charset="0"/>
                <a:cs typeface="Times New Roman" pitchFamily="18" charset="0"/>
              </a:rPr>
              <a:t/>
            </a:r>
            <a:br>
              <a:rPr lang="en-US" sz="2000" b="1" dirty="0" smtClean="0">
                <a:latin typeface="Times New Roman" pitchFamily="18" charset="0"/>
                <a:cs typeface="Times New Roman" pitchFamily="18" charset="0"/>
              </a:rPr>
            </a:br>
            <a:r>
              <a:rPr lang="en-US" sz="2000" b="1" dirty="0" smtClean="0">
                <a:latin typeface="Times New Roman" pitchFamily="18" charset="0"/>
                <a:cs typeface="Times New Roman" pitchFamily="18" charset="0"/>
              </a:rPr>
              <a:t>What mathematical / software Tools were used for design / analysis / simulation/ testing etc</a:t>
            </a:r>
            <a:r>
              <a:rPr lang="en-US" sz="4800" dirty="0" smtClean="0"/>
              <a:t/>
            </a:r>
            <a:br>
              <a:rPr lang="en-US" sz="4800" dirty="0" smtClean="0"/>
            </a:br>
            <a:endParaRPr lang="en-US" dirty="0"/>
          </a:p>
        </p:txBody>
      </p:sp>
      <p:sp>
        <p:nvSpPr>
          <p:cNvPr id="3" name="Content Placeholder 2"/>
          <p:cNvSpPr>
            <a:spLocks noGrp="1"/>
          </p:cNvSpPr>
          <p:nvPr>
            <p:ph idx="1"/>
          </p:nvPr>
        </p:nvSpPr>
        <p:spPr>
          <a:xfrm>
            <a:off x="457200" y="2286000"/>
            <a:ext cx="8229600" cy="3840163"/>
          </a:xfrm>
        </p:spPr>
        <p:txBody>
          <a:bodyPr/>
          <a:lstStyle/>
          <a:p>
            <a:pPr marL="0" indent="0">
              <a:lnSpc>
                <a:spcPct val="150000"/>
              </a:lnSpc>
              <a:buNone/>
            </a:pPr>
            <a:r>
              <a:rPr lang="en-US" sz="1800" dirty="0" smtClean="0">
                <a:latin typeface="Times New Roman" pitchFamily="18" charset="0"/>
                <a:cs typeface="Times New Roman" pitchFamily="18" charset="0"/>
              </a:rPr>
              <a:t>. Software Requirements:</a:t>
            </a:r>
          </a:p>
          <a:p>
            <a:pPr>
              <a:lnSpc>
                <a:spcPct val="150000"/>
              </a:lnSpc>
            </a:pPr>
            <a:r>
              <a:rPr lang="en-US" sz="1800" dirty="0" smtClean="0">
                <a:latin typeface="Times New Roman" pitchFamily="18" charset="0"/>
                <a:cs typeface="Times New Roman" pitchFamily="18" charset="0"/>
              </a:rPr>
              <a:t>Operating System 	: Windows </a:t>
            </a:r>
          </a:p>
          <a:p>
            <a:pPr>
              <a:lnSpc>
                <a:spcPct val="150000"/>
              </a:lnSpc>
            </a:pPr>
            <a:r>
              <a:rPr lang="en-US" sz="1800" dirty="0" smtClean="0">
                <a:latin typeface="Times New Roman" pitchFamily="18" charset="0"/>
                <a:cs typeface="Times New Roman" pitchFamily="18" charset="0"/>
              </a:rPr>
              <a:t> Tool   		: Anaconda with </a:t>
            </a:r>
            <a:r>
              <a:rPr lang="en-US" sz="1800" dirty="0" err="1" smtClean="0">
                <a:latin typeface="Times New Roman" pitchFamily="18" charset="0"/>
                <a:cs typeface="Times New Roman" pitchFamily="18" charset="0"/>
              </a:rPr>
              <a:t>Jupyter</a:t>
            </a:r>
            <a:r>
              <a:rPr lang="en-US" sz="1800" dirty="0" smtClean="0">
                <a:latin typeface="Times New Roman" pitchFamily="18" charset="0"/>
                <a:cs typeface="Times New Roman" pitchFamily="18" charset="0"/>
              </a:rPr>
              <a:t> Notebook</a:t>
            </a:r>
          </a:p>
          <a:p>
            <a:endParaRPr lang="en-US" dirty="0"/>
          </a:p>
        </p:txBody>
      </p:sp>
      <p:pic>
        <p:nvPicPr>
          <p:cNvPr id="4" name="Picture 3">
            <a:extLst>
              <a:ext uri="{FF2B5EF4-FFF2-40B4-BE49-F238E27FC236}">
                <a16:creationId xmlns:a16="http://schemas.microsoft.com/office/drawing/2014/main" xmlns="" id="{6CFC5E8C-F3E0-48F2-92B6-949F235A880D}"/>
              </a:ext>
            </a:extLst>
          </p:cNvPr>
          <p:cNvPicPr>
            <a:picLocks noChangeAspect="1"/>
          </p:cNvPicPr>
          <p:nvPr/>
        </p:nvPicPr>
        <p:blipFill rotWithShape="1">
          <a:blip r:embed="rId2" cstate="print">
            <a:extLst>
              <a:ext uri="{28A0092B-C50C-407E-A947-70E740481C1C}">
                <a14:useLocalDpi xmlns:a14="http://schemas.microsoft.com/office/drawing/2010/main" xmlns="" val="0"/>
              </a:ext>
            </a:extLst>
          </a:blip>
          <a:srcRect t="18290" b="7741"/>
          <a:stretch/>
        </p:blipFill>
        <p:spPr>
          <a:xfrm>
            <a:off x="304799" y="228600"/>
            <a:ext cx="1443483" cy="609600"/>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1">
              <a:lnSpc>
                <a:spcPct val="150000"/>
              </a:lnSpc>
            </a:pPr>
            <a:r>
              <a:rPr lang="en-US" b="1" dirty="0" smtClean="0">
                <a:solidFill>
                  <a:schemeClr val="dk1"/>
                </a:solidFill>
                <a:latin typeface="Times New Roman" pitchFamily="18" charset="0"/>
                <a:ea typeface="Calibri"/>
                <a:cs typeface="Times New Roman" pitchFamily="18" charset="0"/>
                <a:sym typeface="Calibri"/>
              </a:rPr>
              <a:t/>
            </a:r>
            <a:br>
              <a:rPr lang="en-US" b="1" dirty="0" smtClean="0">
                <a:solidFill>
                  <a:schemeClr val="dk1"/>
                </a:solidFill>
                <a:latin typeface="Times New Roman" pitchFamily="18" charset="0"/>
                <a:ea typeface="Calibri"/>
                <a:cs typeface="Times New Roman" pitchFamily="18" charset="0"/>
                <a:sym typeface="Calibri"/>
              </a:rPr>
            </a:br>
            <a:r>
              <a:rPr lang="en-US" b="1" dirty="0" smtClean="0">
                <a:solidFill>
                  <a:schemeClr val="dk1"/>
                </a:solidFill>
                <a:latin typeface="Times New Roman" pitchFamily="18" charset="0"/>
                <a:ea typeface="Calibri"/>
                <a:cs typeface="Times New Roman" pitchFamily="18" charset="0"/>
                <a:sym typeface="Calibri"/>
              </a:rPr>
              <a:t>State </a:t>
            </a:r>
            <a:r>
              <a:rPr lang="en-US" b="1" dirty="0" smtClean="0">
                <a:solidFill>
                  <a:schemeClr val="dk1"/>
                </a:solidFill>
                <a:latin typeface="Times New Roman" pitchFamily="18" charset="0"/>
                <a:ea typeface="Calibri"/>
                <a:cs typeface="Times New Roman" pitchFamily="18" charset="0"/>
                <a:sym typeface="Calibri"/>
              </a:rPr>
              <a:t>the contribution made by the individual team members</a:t>
            </a:r>
            <a:endParaRPr lang="en-US" b="1" dirty="0">
              <a:latin typeface="Times New Roman" pitchFamily="18" charset="0"/>
              <a:cs typeface="Times New Roman" pitchFamily="18" charset="0"/>
            </a:endParaRPr>
          </a:p>
        </p:txBody>
      </p:sp>
      <p:sp>
        <p:nvSpPr>
          <p:cNvPr id="3" name="Content Placeholder 2"/>
          <p:cNvSpPr>
            <a:spLocks noGrp="1"/>
          </p:cNvSpPr>
          <p:nvPr>
            <p:ph idx="1"/>
          </p:nvPr>
        </p:nvSpPr>
        <p:spPr/>
        <p:txBody>
          <a:bodyPr>
            <a:normAutofit/>
          </a:bodyPr>
          <a:lstStyle/>
          <a:p>
            <a:pPr marL="114300" lvl="0" indent="0" algn="just">
              <a:lnSpc>
                <a:spcPct val="150000"/>
              </a:lnSpc>
              <a:spcBef>
                <a:spcPts val="0"/>
              </a:spcBef>
              <a:buClr>
                <a:schemeClr val="dk1"/>
              </a:buClr>
              <a:buSzPts val="2800"/>
              <a:buNone/>
            </a:pPr>
            <a:r>
              <a:rPr lang="en-US" sz="1800" b="1" dirty="0" smtClean="0">
                <a:latin typeface="Times New Roman" pitchFamily="18" charset="0"/>
                <a:cs typeface="Times New Roman" pitchFamily="18" charset="0"/>
              </a:rPr>
              <a:t>MAGESHWAR.S (RA1711003040087)</a:t>
            </a:r>
          </a:p>
          <a:p>
            <a:pPr marL="571500" lvl="0" indent="-457200" algn="just">
              <a:lnSpc>
                <a:spcPct val="150000"/>
              </a:lnSpc>
              <a:spcBef>
                <a:spcPts val="1000"/>
              </a:spcBef>
              <a:buClr>
                <a:schemeClr val="dk1"/>
              </a:buClr>
              <a:buSzPts val="2800"/>
            </a:pPr>
            <a:r>
              <a:rPr lang="en-US" sz="1800" dirty="0" smtClean="0">
                <a:latin typeface="Times New Roman" pitchFamily="18" charset="0"/>
                <a:cs typeface="Times New Roman" pitchFamily="18" charset="0"/>
              </a:rPr>
              <a:t>Literature Survey, Architecture diagram, Dataset Collection and Validation, Implementation of LSTM modules in 4</a:t>
            </a:r>
            <a:r>
              <a:rPr lang="en-US" sz="1800" baseline="30000" dirty="0" smtClean="0">
                <a:latin typeface="Times New Roman" pitchFamily="18" charset="0"/>
                <a:cs typeface="Times New Roman" pitchFamily="18" charset="0"/>
              </a:rPr>
              <a:t>th</a:t>
            </a:r>
            <a:r>
              <a:rPr lang="en-US" sz="1800" dirty="0" smtClean="0">
                <a:latin typeface="Times New Roman" pitchFamily="18" charset="0"/>
                <a:cs typeface="Times New Roman" pitchFamily="18" charset="0"/>
              </a:rPr>
              <a:t> and 5</a:t>
            </a:r>
            <a:r>
              <a:rPr lang="en-US" sz="1800" baseline="30000" dirty="0" smtClean="0">
                <a:latin typeface="Times New Roman" pitchFamily="18" charset="0"/>
                <a:cs typeface="Times New Roman" pitchFamily="18" charset="0"/>
              </a:rPr>
              <a:t>th</a:t>
            </a:r>
            <a:r>
              <a:rPr lang="en-US" sz="1800" dirty="0" smtClean="0">
                <a:latin typeface="Times New Roman" pitchFamily="18" charset="0"/>
                <a:cs typeface="Times New Roman" pitchFamily="18" charset="0"/>
              </a:rPr>
              <a:t> modules, </a:t>
            </a:r>
            <a:r>
              <a:rPr lang="en-US" sz="1800" dirty="0" err="1" smtClean="0">
                <a:latin typeface="Times New Roman" pitchFamily="18" charset="0"/>
                <a:cs typeface="Times New Roman" pitchFamily="18" charset="0"/>
              </a:rPr>
              <a:t>report,paper</a:t>
            </a:r>
            <a:endParaRPr lang="en-US" sz="1800" dirty="0" smtClean="0">
              <a:latin typeface="Times New Roman" pitchFamily="18" charset="0"/>
              <a:cs typeface="Times New Roman" pitchFamily="18" charset="0"/>
            </a:endParaRPr>
          </a:p>
          <a:p>
            <a:pPr marL="114300" lvl="0" indent="0" algn="just">
              <a:lnSpc>
                <a:spcPct val="150000"/>
              </a:lnSpc>
              <a:spcBef>
                <a:spcPts val="1000"/>
              </a:spcBef>
              <a:buClr>
                <a:schemeClr val="dk1"/>
              </a:buClr>
              <a:buSzPts val="2800"/>
              <a:buNone/>
            </a:pPr>
            <a:r>
              <a:rPr lang="en-US" sz="1800" b="1" dirty="0" smtClean="0">
                <a:latin typeface="Times New Roman" pitchFamily="18" charset="0"/>
                <a:cs typeface="Times New Roman" pitchFamily="18" charset="0"/>
              </a:rPr>
              <a:t>KRISHNA SAI(RA1711003040088)</a:t>
            </a:r>
          </a:p>
          <a:p>
            <a:pPr marL="571500" lvl="0" indent="-457200" algn="just">
              <a:lnSpc>
                <a:spcPct val="150000"/>
              </a:lnSpc>
              <a:spcBef>
                <a:spcPts val="1000"/>
              </a:spcBef>
              <a:buClr>
                <a:schemeClr val="dk1"/>
              </a:buClr>
              <a:buSzPts val="2800"/>
            </a:pPr>
            <a:r>
              <a:rPr lang="en-US" sz="1800" dirty="0" smtClean="0">
                <a:latin typeface="Times New Roman" pitchFamily="18" charset="0"/>
                <a:cs typeface="Times New Roman" pitchFamily="18" charset="0"/>
              </a:rPr>
              <a:t>Abstract, Requirements, Dataset Preprocessing, Activity diagram and workflow diagram, Performance measure of ML algorithms,paper,report</a:t>
            </a:r>
          </a:p>
          <a:p>
            <a:pPr marL="114300" lvl="0" indent="0" algn="just">
              <a:lnSpc>
                <a:spcPct val="90000"/>
              </a:lnSpc>
              <a:spcBef>
                <a:spcPts val="1000"/>
              </a:spcBef>
              <a:buClr>
                <a:schemeClr val="dk1"/>
              </a:buClr>
              <a:buSzPts val="2800"/>
              <a:buNone/>
            </a:pPr>
            <a:r>
              <a:rPr lang="en-US" sz="1800" b="1" dirty="0" smtClean="0">
                <a:latin typeface="Times New Roman" pitchFamily="18" charset="0"/>
                <a:cs typeface="Times New Roman" pitchFamily="18" charset="0"/>
              </a:rPr>
              <a:t>KHIRAN.G(RA1711003010717)</a:t>
            </a:r>
          </a:p>
          <a:p>
            <a:pPr marL="571500" lvl="0" indent="-457200" algn="just">
              <a:lnSpc>
                <a:spcPct val="150000"/>
              </a:lnSpc>
              <a:spcBef>
                <a:spcPts val="1000"/>
              </a:spcBef>
              <a:buClr>
                <a:schemeClr val="dk1"/>
              </a:buClr>
              <a:buSzPts val="2800"/>
            </a:pPr>
            <a:r>
              <a:rPr lang="en-US" sz="1800" dirty="0" smtClean="0">
                <a:latin typeface="Times New Roman" pitchFamily="18" charset="0"/>
                <a:cs typeface="Times New Roman" pitchFamily="18" charset="0"/>
              </a:rPr>
              <a:t>Existing system,Drawbacks,Proposed system, Entity relationship and class diagram, dataset collection and visualization(module-2), paper ,report</a:t>
            </a:r>
            <a:endParaRPr lang="en-US" sz="1800" dirty="0">
              <a:latin typeface="Times New Roman" pitchFamily="18" charset="0"/>
              <a:cs typeface="Times New Roman" pitchFamily="18" charset="0"/>
            </a:endParaRPr>
          </a:p>
        </p:txBody>
      </p:sp>
      <p:pic>
        <p:nvPicPr>
          <p:cNvPr id="4" name="Picture 3">
            <a:extLst>
              <a:ext uri="{FF2B5EF4-FFF2-40B4-BE49-F238E27FC236}">
                <a16:creationId xmlns:a16="http://schemas.microsoft.com/office/drawing/2014/main" xmlns="" id="{6CFC5E8C-F3E0-48F2-92B6-949F235A880D}"/>
              </a:ext>
            </a:extLst>
          </p:cNvPr>
          <p:cNvPicPr>
            <a:picLocks noChangeAspect="1"/>
          </p:cNvPicPr>
          <p:nvPr/>
        </p:nvPicPr>
        <p:blipFill rotWithShape="1">
          <a:blip r:embed="rId2" cstate="print">
            <a:extLst>
              <a:ext uri="{28A0092B-C50C-407E-A947-70E740481C1C}">
                <a14:useLocalDpi xmlns:a14="http://schemas.microsoft.com/office/drawing/2010/main" xmlns="" val="0"/>
              </a:ext>
            </a:extLst>
          </a:blip>
          <a:srcRect t="18290" b="7741"/>
          <a:stretch/>
        </p:blipFill>
        <p:spPr>
          <a:xfrm>
            <a:off x="0" y="228600"/>
            <a:ext cx="1623918" cy="685800"/>
          </a:xfrm>
          <a:prstGeom prst="rect">
            <a:avLst/>
          </a:prstGeo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990600"/>
            <a:ext cx="8153400" cy="5135563"/>
          </a:xfrm>
        </p:spPr>
        <p:txBody>
          <a:bodyPr/>
          <a:lstStyle/>
          <a:p>
            <a:pPr marL="228600" lvl="0" indent="-228600" algn="just">
              <a:lnSpc>
                <a:spcPct val="150000"/>
              </a:lnSpc>
              <a:spcBef>
                <a:spcPts val="0"/>
              </a:spcBef>
              <a:buClr>
                <a:schemeClr val="dk1"/>
              </a:buClr>
              <a:buSzPts val="2800"/>
            </a:pPr>
            <a:r>
              <a:rPr lang="en-US" sz="1800" b="1" dirty="0" smtClean="0">
                <a:latin typeface="Times New Roman" pitchFamily="18" charset="0"/>
                <a:ea typeface="Times"/>
                <a:cs typeface="Times New Roman" pitchFamily="18" charset="0"/>
                <a:sym typeface="Times"/>
              </a:rPr>
              <a:t>Percent of work done using SRM Facilities </a:t>
            </a:r>
            <a:endParaRPr lang="en-US" sz="1800" dirty="0" smtClean="0">
              <a:latin typeface="Times New Roman" pitchFamily="18" charset="0"/>
              <a:cs typeface="Times New Roman" pitchFamily="18" charset="0"/>
            </a:endParaRPr>
          </a:p>
          <a:p>
            <a:pPr marL="0" lvl="0" indent="0" algn="just">
              <a:lnSpc>
                <a:spcPct val="150000"/>
              </a:lnSpc>
              <a:spcBef>
                <a:spcPts val="1000"/>
              </a:spcBef>
              <a:buClr>
                <a:schemeClr val="dk1"/>
              </a:buClr>
              <a:buSzPts val="2800"/>
              <a:buNone/>
            </a:pPr>
            <a:r>
              <a:rPr lang="en-US" sz="1800" b="1" dirty="0" smtClean="0">
                <a:latin typeface="Times New Roman" pitchFamily="18" charset="0"/>
                <a:ea typeface="Times"/>
                <a:cs typeface="Times New Roman" pitchFamily="18" charset="0"/>
                <a:sym typeface="Times"/>
              </a:rPr>
              <a:t>(name the laboratories/</a:t>
            </a:r>
            <a:r>
              <a:rPr lang="en-US" sz="1800" b="1" dirty="0" err="1" smtClean="0">
                <a:latin typeface="Times New Roman" pitchFamily="18" charset="0"/>
                <a:ea typeface="Times"/>
                <a:cs typeface="Times New Roman" pitchFamily="18" charset="0"/>
                <a:sym typeface="Times"/>
              </a:rPr>
              <a:t>centres</a:t>
            </a:r>
            <a:r>
              <a:rPr lang="en-US" sz="1800" b="1" dirty="0" smtClean="0">
                <a:latin typeface="Times New Roman" pitchFamily="18" charset="0"/>
                <a:ea typeface="Times"/>
                <a:cs typeface="Times New Roman" pitchFamily="18" charset="0"/>
                <a:sym typeface="Times"/>
              </a:rPr>
              <a:t>)</a:t>
            </a:r>
            <a:endParaRPr lang="en-US" sz="1800" dirty="0" smtClean="0">
              <a:latin typeface="Times New Roman" pitchFamily="18" charset="0"/>
              <a:cs typeface="Times New Roman" pitchFamily="18" charset="0"/>
            </a:endParaRPr>
          </a:p>
          <a:p>
            <a:pPr marL="0" lvl="0" indent="0" algn="just">
              <a:lnSpc>
                <a:spcPct val="150000"/>
              </a:lnSpc>
              <a:spcBef>
                <a:spcPts val="1000"/>
              </a:spcBef>
              <a:buClr>
                <a:schemeClr val="dk1"/>
              </a:buClr>
              <a:buSzPts val="2800"/>
              <a:buNone/>
            </a:pPr>
            <a:endParaRPr lang="en-US" sz="1800" dirty="0" smtClean="0">
              <a:latin typeface="Times New Roman" pitchFamily="18" charset="0"/>
              <a:ea typeface="Times"/>
              <a:cs typeface="Times New Roman" pitchFamily="18" charset="0"/>
              <a:sym typeface="Times"/>
            </a:endParaRPr>
          </a:p>
          <a:p>
            <a:pPr marL="0" lvl="0" indent="0" algn="just">
              <a:lnSpc>
                <a:spcPct val="150000"/>
              </a:lnSpc>
              <a:buSzPts val="2800"/>
              <a:buNone/>
            </a:pPr>
            <a:r>
              <a:rPr lang="en-US" sz="1800" dirty="0" smtClean="0">
                <a:latin typeface="Times New Roman" pitchFamily="18" charset="0"/>
                <a:ea typeface="Times"/>
                <a:cs typeface="Times New Roman" pitchFamily="18" charset="0"/>
                <a:sym typeface="Times"/>
              </a:rPr>
              <a:t>Plagiarism Checking using </a:t>
            </a:r>
            <a:r>
              <a:rPr lang="en-US" sz="1800" dirty="0" err="1" smtClean="0">
                <a:latin typeface="Times New Roman" pitchFamily="18" charset="0"/>
                <a:cs typeface="Times New Roman" pitchFamily="18" charset="0"/>
              </a:rPr>
              <a:t>Turnitin</a:t>
            </a:r>
            <a:r>
              <a:rPr lang="en-US" sz="1800" dirty="0" smtClean="0">
                <a:latin typeface="Times New Roman" pitchFamily="18" charset="0"/>
                <a:cs typeface="Times New Roman" pitchFamily="18" charset="0"/>
              </a:rPr>
              <a:t> Software</a:t>
            </a:r>
          </a:p>
          <a:p>
            <a:pPr marL="228600" lvl="0" indent="-50800" algn="just">
              <a:lnSpc>
                <a:spcPct val="150000"/>
              </a:lnSpc>
              <a:spcBef>
                <a:spcPts val="1000"/>
              </a:spcBef>
              <a:buClr>
                <a:schemeClr val="dk1"/>
              </a:buClr>
              <a:buSzPts val="2800"/>
              <a:buNone/>
            </a:pPr>
            <a:endParaRPr lang="en-US" sz="1800" dirty="0" smtClean="0">
              <a:latin typeface="Times New Roman" pitchFamily="18" charset="0"/>
              <a:ea typeface="Times"/>
              <a:cs typeface="Times New Roman" pitchFamily="18" charset="0"/>
              <a:sym typeface="Times"/>
            </a:endParaRPr>
          </a:p>
          <a:p>
            <a:pPr marL="228600" lvl="0" indent="-228600" algn="just">
              <a:lnSpc>
                <a:spcPct val="150000"/>
              </a:lnSpc>
              <a:spcBef>
                <a:spcPts val="1000"/>
              </a:spcBef>
              <a:buClr>
                <a:schemeClr val="dk1"/>
              </a:buClr>
              <a:buSzPts val="2800"/>
            </a:pPr>
            <a:r>
              <a:rPr lang="en-US" sz="1800" b="1" dirty="0" smtClean="0">
                <a:latin typeface="Times New Roman" pitchFamily="18" charset="0"/>
                <a:ea typeface="Times"/>
                <a:cs typeface="Times New Roman" pitchFamily="18" charset="0"/>
                <a:sym typeface="Times"/>
              </a:rPr>
              <a:t>Percent of work done using external facilities (Specify the facilities)</a:t>
            </a:r>
            <a:endParaRPr lang="en-US" sz="1800" dirty="0" smtClean="0">
              <a:latin typeface="Times New Roman" pitchFamily="18" charset="0"/>
              <a:cs typeface="Times New Roman" pitchFamily="18" charset="0"/>
            </a:endParaRPr>
          </a:p>
          <a:p>
            <a:pPr marL="0" lvl="0" indent="0" algn="just">
              <a:lnSpc>
                <a:spcPct val="150000"/>
              </a:lnSpc>
              <a:spcBef>
                <a:spcPts val="1000"/>
              </a:spcBef>
              <a:buClr>
                <a:schemeClr val="dk1"/>
              </a:buClr>
              <a:buSzPts val="2800"/>
              <a:buNone/>
            </a:pPr>
            <a:r>
              <a:rPr lang="en-US" sz="1800" b="1" dirty="0" smtClean="0">
                <a:latin typeface="Times New Roman" pitchFamily="18" charset="0"/>
                <a:ea typeface="Times"/>
                <a:cs typeface="Times New Roman" pitchFamily="18" charset="0"/>
                <a:sym typeface="Times"/>
              </a:rPr>
              <a:t> </a:t>
            </a:r>
            <a:endParaRPr lang="en-US" sz="1800" dirty="0" smtClean="0">
              <a:latin typeface="Times New Roman" pitchFamily="18" charset="0"/>
              <a:cs typeface="Times New Roman" pitchFamily="18" charset="0"/>
            </a:endParaRPr>
          </a:p>
          <a:p>
            <a:pPr marL="0" lvl="0" indent="0" algn="just">
              <a:lnSpc>
                <a:spcPct val="150000"/>
              </a:lnSpc>
              <a:spcBef>
                <a:spcPts val="1000"/>
              </a:spcBef>
              <a:buClr>
                <a:schemeClr val="dk1"/>
              </a:buClr>
              <a:buSzPts val="2800"/>
              <a:buNone/>
            </a:pPr>
            <a:r>
              <a:rPr lang="en-US" sz="1800" dirty="0" smtClean="0">
                <a:latin typeface="Times New Roman" pitchFamily="18" charset="0"/>
                <a:ea typeface="Times"/>
                <a:cs typeface="Times New Roman" pitchFamily="18" charset="0"/>
                <a:sym typeface="Times"/>
              </a:rPr>
              <a:t>100% (Personal Laptops)</a:t>
            </a:r>
            <a:endParaRPr lang="en-US" sz="1800" dirty="0" smtClean="0">
              <a:latin typeface="Times New Roman" pitchFamily="18" charset="0"/>
              <a:cs typeface="Times New Roman" pitchFamily="18" charset="0"/>
            </a:endParaRPr>
          </a:p>
          <a:p>
            <a:endParaRPr lang="en-US" dirty="0"/>
          </a:p>
        </p:txBody>
      </p:sp>
      <p:pic>
        <p:nvPicPr>
          <p:cNvPr id="4" name="Picture 3">
            <a:extLst>
              <a:ext uri="{FF2B5EF4-FFF2-40B4-BE49-F238E27FC236}">
                <a16:creationId xmlns:a16="http://schemas.microsoft.com/office/drawing/2014/main" xmlns="" id="{6CFC5E8C-F3E0-48F2-92B6-949F235A880D}"/>
              </a:ext>
            </a:extLst>
          </p:cNvPr>
          <p:cNvPicPr>
            <a:picLocks noChangeAspect="1"/>
          </p:cNvPicPr>
          <p:nvPr/>
        </p:nvPicPr>
        <p:blipFill rotWithShape="1">
          <a:blip r:embed="rId2" cstate="print">
            <a:extLst>
              <a:ext uri="{28A0092B-C50C-407E-A947-70E740481C1C}">
                <a14:useLocalDpi xmlns:a14="http://schemas.microsoft.com/office/drawing/2010/main" xmlns="" val="0"/>
              </a:ext>
            </a:extLst>
          </a:blip>
          <a:srcRect t="18290" b="7741"/>
          <a:stretch/>
        </p:blipFill>
        <p:spPr>
          <a:xfrm>
            <a:off x="304799" y="228600"/>
            <a:ext cx="1443483" cy="609600"/>
          </a:xfrm>
          <a:prstGeom prst="rect">
            <a:avLst/>
          </a:prstGeom>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90600"/>
            <a:ext cx="8229600" cy="990600"/>
          </a:xfrm>
        </p:spPr>
        <p:txBody>
          <a:bodyPr>
            <a:normAutofit/>
          </a:bodyPr>
          <a:lstStyle/>
          <a:p>
            <a:pPr>
              <a:lnSpc>
                <a:spcPct val="150000"/>
              </a:lnSpc>
            </a:pPr>
            <a:r>
              <a:rPr lang="en-US" sz="1800" b="1" dirty="0" smtClean="0">
                <a:latin typeface="Times New Roman" pitchFamily="18" charset="0"/>
                <a:ea typeface="Times New Roman"/>
                <a:cs typeface="Times New Roman" pitchFamily="18" charset="0"/>
                <a:sym typeface="Times New Roman"/>
              </a:rPr>
              <a:t>Challenges faced during the execution of the project and how it was resolved</a:t>
            </a:r>
            <a:endParaRPr lang="en-US" sz="1800" b="1" dirty="0">
              <a:latin typeface="Times New Roman" pitchFamily="18" charset="0"/>
              <a:cs typeface="Times New Roman" pitchFamily="18" charset="0"/>
            </a:endParaRPr>
          </a:p>
        </p:txBody>
      </p:sp>
      <p:sp>
        <p:nvSpPr>
          <p:cNvPr id="3" name="Content Placeholder 2"/>
          <p:cNvSpPr>
            <a:spLocks noGrp="1"/>
          </p:cNvSpPr>
          <p:nvPr>
            <p:ph idx="1"/>
          </p:nvPr>
        </p:nvSpPr>
        <p:spPr>
          <a:xfrm>
            <a:off x="457200" y="2133600"/>
            <a:ext cx="8229600" cy="3992563"/>
          </a:xfrm>
        </p:spPr>
        <p:txBody>
          <a:bodyPr>
            <a:normAutofit/>
          </a:bodyPr>
          <a:lstStyle/>
          <a:p>
            <a:pPr marL="228600" lvl="0" indent="-228600" algn="just">
              <a:lnSpc>
                <a:spcPct val="150000"/>
              </a:lnSpc>
              <a:spcBef>
                <a:spcPts val="0"/>
              </a:spcBef>
              <a:buClr>
                <a:schemeClr val="dk1"/>
              </a:buClr>
              <a:buSzPts val="3200"/>
            </a:pPr>
            <a:r>
              <a:rPr lang="en-US" sz="1800" dirty="0" smtClean="0">
                <a:latin typeface="Times New Roman" pitchFamily="18" charset="0"/>
                <a:ea typeface="Times New Roman"/>
                <a:cs typeface="Times New Roman" pitchFamily="18" charset="0"/>
                <a:sym typeface="Times New Roman"/>
              </a:rPr>
              <a:t>The objective was clear, but usage of anaconda environment and packages was very challenging. By the guidance of our guide  and search on the internet helped us to overcome our challenge.</a:t>
            </a:r>
            <a:endParaRPr lang="en-US" sz="1800" dirty="0" smtClean="0">
              <a:latin typeface="Times New Roman" pitchFamily="18" charset="0"/>
              <a:cs typeface="Times New Roman" pitchFamily="18" charset="0"/>
            </a:endParaRPr>
          </a:p>
          <a:p>
            <a:pPr marL="228600" lvl="0" indent="-228600" algn="just">
              <a:lnSpc>
                <a:spcPct val="150000"/>
              </a:lnSpc>
              <a:spcBef>
                <a:spcPts val="1000"/>
              </a:spcBef>
              <a:buClr>
                <a:schemeClr val="dk1"/>
              </a:buClr>
              <a:buSzPts val="3200"/>
            </a:pPr>
            <a:r>
              <a:rPr lang="en-US" sz="1800" dirty="0" smtClean="0">
                <a:latin typeface="Times New Roman" pitchFamily="18" charset="0"/>
                <a:ea typeface="Times New Roman"/>
                <a:cs typeface="Times New Roman" pitchFamily="18" charset="0"/>
                <a:sym typeface="Times New Roman"/>
              </a:rPr>
              <a:t>The implementation of LSTM after training and testing  was also a challenge but with the help of our guide and videos available on internet were very helpful.</a:t>
            </a:r>
            <a:endParaRPr lang="en-US" sz="1800" dirty="0">
              <a:latin typeface="Times New Roman" pitchFamily="18" charset="0"/>
              <a:cs typeface="Times New Roman" pitchFamily="18" charset="0"/>
            </a:endParaRPr>
          </a:p>
        </p:txBody>
      </p:sp>
      <p:pic>
        <p:nvPicPr>
          <p:cNvPr id="4" name="Picture 3">
            <a:extLst>
              <a:ext uri="{FF2B5EF4-FFF2-40B4-BE49-F238E27FC236}">
                <a16:creationId xmlns:a16="http://schemas.microsoft.com/office/drawing/2014/main" xmlns="" id="{6CFC5E8C-F3E0-48F2-92B6-949F235A880D}"/>
              </a:ext>
            </a:extLst>
          </p:cNvPr>
          <p:cNvPicPr>
            <a:picLocks noChangeAspect="1"/>
          </p:cNvPicPr>
          <p:nvPr/>
        </p:nvPicPr>
        <p:blipFill rotWithShape="1">
          <a:blip r:embed="rId2" cstate="print">
            <a:extLst>
              <a:ext uri="{28A0092B-C50C-407E-A947-70E740481C1C}">
                <a14:useLocalDpi xmlns:a14="http://schemas.microsoft.com/office/drawing/2010/main" xmlns="" val="0"/>
              </a:ext>
            </a:extLst>
          </a:blip>
          <a:srcRect t="18290" b="7741"/>
          <a:stretch/>
        </p:blipFill>
        <p:spPr>
          <a:xfrm>
            <a:off x="304800" y="457200"/>
            <a:ext cx="1443483" cy="609600"/>
          </a:xfrm>
          <a:prstGeom prst="rect">
            <a:avLst/>
          </a:prstGeom>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txBody>
          <a:bodyPr>
            <a:normAutofit/>
          </a:bodyPr>
          <a:lstStyle/>
          <a:p>
            <a:r>
              <a:rPr lang="en-US" sz="1800" b="1" dirty="0" smtClean="0">
                <a:latin typeface="Times New Roman" pitchFamily="18" charset="0"/>
                <a:cs typeface="Times New Roman" pitchFamily="18" charset="0"/>
              </a:rPr>
              <a:t>REFERENCES</a:t>
            </a:r>
            <a:endParaRPr lang="en-US" sz="1800" b="1" dirty="0">
              <a:latin typeface="Times New Roman" pitchFamily="18" charset="0"/>
              <a:cs typeface="Times New Roman" pitchFamily="18" charset="0"/>
            </a:endParaRPr>
          </a:p>
        </p:txBody>
      </p:sp>
      <p:sp>
        <p:nvSpPr>
          <p:cNvPr id="3" name="Content Placeholder 2"/>
          <p:cNvSpPr>
            <a:spLocks noGrp="1"/>
          </p:cNvSpPr>
          <p:nvPr>
            <p:ph idx="1"/>
          </p:nvPr>
        </p:nvSpPr>
        <p:spPr>
          <a:xfrm>
            <a:off x="457200" y="914400"/>
            <a:ext cx="8229600" cy="5211763"/>
          </a:xfrm>
        </p:spPr>
        <p:txBody>
          <a:bodyPr>
            <a:normAutofit fontScale="77500" lnSpcReduction="20000"/>
          </a:bodyPr>
          <a:lstStyle/>
          <a:p>
            <a:pPr>
              <a:lnSpc>
                <a:spcPct val="170000"/>
              </a:lnSpc>
            </a:pPr>
            <a:r>
              <a:rPr lang="en-US" sz="1800" dirty="0" smtClean="0">
                <a:latin typeface="Times New Roman" pitchFamily="18" charset="0"/>
                <a:cs typeface="Times New Roman" pitchFamily="18" charset="0"/>
              </a:rPr>
              <a:t>[1] </a:t>
            </a:r>
            <a:r>
              <a:rPr lang="en-US" sz="1800" dirty="0" err="1" smtClean="0">
                <a:latin typeface="Times New Roman" pitchFamily="18" charset="0"/>
                <a:cs typeface="Times New Roman" pitchFamily="18" charset="0"/>
              </a:rPr>
              <a:t>Gulshan</a:t>
            </a:r>
            <a:r>
              <a:rPr lang="en-US" sz="1800" dirty="0" smtClean="0">
                <a:latin typeface="Times New Roman" pitchFamily="18" charset="0"/>
                <a:cs typeface="Times New Roman" pitchFamily="18" charset="0"/>
              </a:rPr>
              <a:t> </a:t>
            </a:r>
            <a:r>
              <a:rPr lang="en-US" sz="1800" dirty="0" err="1" smtClean="0">
                <a:latin typeface="Times New Roman" pitchFamily="18" charset="0"/>
                <a:cs typeface="Times New Roman" pitchFamily="18" charset="0"/>
              </a:rPr>
              <a:t>Shrivastava</a:t>
            </a:r>
            <a:r>
              <a:rPr lang="en-US" sz="1800" dirty="0" smtClean="0">
                <a:latin typeface="Times New Roman" pitchFamily="18" charset="0"/>
                <a:cs typeface="Times New Roman" pitchFamily="18" charset="0"/>
              </a:rPr>
              <a:t> , Member, IEEE, </a:t>
            </a:r>
            <a:r>
              <a:rPr lang="en-US" sz="1800" dirty="0" err="1" smtClean="0">
                <a:latin typeface="Times New Roman" pitchFamily="18" charset="0"/>
                <a:cs typeface="Times New Roman" pitchFamily="18" charset="0"/>
              </a:rPr>
              <a:t>Prabhat</a:t>
            </a:r>
            <a:r>
              <a:rPr lang="en-US" sz="1800" dirty="0" smtClean="0">
                <a:latin typeface="Times New Roman" pitchFamily="18" charset="0"/>
                <a:cs typeface="Times New Roman" pitchFamily="18" charset="0"/>
              </a:rPr>
              <a:t> Kumar, Senior Member, IEEE, </a:t>
            </a:r>
            <a:r>
              <a:rPr lang="en-US" sz="1800" dirty="0" err="1" smtClean="0">
                <a:latin typeface="Times New Roman" pitchFamily="18" charset="0"/>
                <a:cs typeface="Times New Roman" pitchFamily="18" charset="0"/>
              </a:rPr>
              <a:t>Rudra</a:t>
            </a:r>
            <a:r>
              <a:rPr lang="en-US" sz="1800" dirty="0" smtClean="0">
                <a:latin typeface="Times New Roman" pitchFamily="18" charset="0"/>
                <a:cs typeface="Times New Roman" pitchFamily="18" charset="0"/>
              </a:rPr>
              <a:t> </a:t>
            </a:r>
            <a:r>
              <a:rPr lang="en-US" sz="1800" dirty="0" err="1" smtClean="0">
                <a:latin typeface="Times New Roman" pitchFamily="18" charset="0"/>
                <a:cs typeface="Times New Roman" pitchFamily="18" charset="0"/>
              </a:rPr>
              <a:t>Pratap</a:t>
            </a:r>
            <a:r>
              <a:rPr lang="en-US" sz="1800" dirty="0" smtClean="0">
                <a:latin typeface="Times New Roman" pitchFamily="18" charset="0"/>
                <a:cs typeface="Times New Roman" pitchFamily="18" charset="0"/>
              </a:rPr>
              <a:t> </a:t>
            </a:r>
            <a:r>
              <a:rPr lang="en-US" sz="1800" dirty="0" err="1" smtClean="0">
                <a:latin typeface="Times New Roman" pitchFamily="18" charset="0"/>
                <a:cs typeface="Times New Roman" pitchFamily="18" charset="0"/>
              </a:rPr>
              <a:t>Ojha</a:t>
            </a:r>
            <a:r>
              <a:rPr lang="en-US" sz="1800" dirty="0" smtClean="0">
                <a:latin typeface="Times New Roman" pitchFamily="18" charset="0"/>
                <a:cs typeface="Times New Roman" pitchFamily="18" charset="0"/>
              </a:rPr>
              <a:t> , </a:t>
            </a:r>
            <a:r>
              <a:rPr lang="en-US" sz="1800" dirty="0" err="1" smtClean="0">
                <a:latin typeface="Times New Roman" pitchFamily="18" charset="0"/>
                <a:cs typeface="Times New Roman" pitchFamily="18" charset="0"/>
              </a:rPr>
              <a:t>Pramod</a:t>
            </a:r>
            <a:r>
              <a:rPr lang="en-US" sz="1800" dirty="0" smtClean="0">
                <a:latin typeface="Times New Roman" pitchFamily="18" charset="0"/>
                <a:cs typeface="Times New Roman" pitchFamily="18" charset="0"/>
              </a:rPr>
              <a:t> Kumar </a:t>
            </a:r>
            <a:r>
              <a:rPr lang="en-US" sz="1800" dirty="0" err="1" smtClean="0">
                <a:latin typeface="Times New Roman" pitchFamily="18" charset="0"/>
                <a:cs typeface="Times New Roman" pitchFamily="18" charset="0"/>
              </a:rPr>
              <a:t>Srivastava</a:t>
            </a:r>
            <a:r>
              <a:rPr lang="en-US" sz="1800" dirty="0" smtClean="0">
                <a:latin typeface="Times New Roman" pitchFamily="18" charset="0"/>
                <a:cs typeface="Times New Roman" pitchFamily="18" charset="0"/>
              </a:rPr>
              <a:t> , </a:t>
            </a:r>
            <a:r>
              <a:rPr lang="en-US" sz="1800" dirty="0" err="1" smtClean="0">
                <a:latin typeface="Times New Roman" pitchFamily="18" charset="0"/>
                <a:cs typeface="Times New Roman" pitchFamily="18" charset="0"/>
              </a:rPr>
              <a:t>Senthilkumar</a:t>
            </a:r>
            <a:r>
              <a:rPr lang="en-US" sz="1800" dirty="0" smtClean="0">
                <a:latin typeface="Times New Roman" pitchFamily="18" charset="0"/>
                <a:cs typeface="Times New Roman" pitchFamily="18" charset="0"/>
              </a:rPr>
              <a:t> Mohan , and </a:t>
            </a:r>
            <a:r>
              <a:rPr lang="en-US" sz="1800" dirty="0" err="1" smtClean="0">
                <a:latin typeface="Times New Roman" pitchFamily="18" charset="0"/>
                <a:cs typeface="Times New Roman" pitchFamily="18" charset="0"/>
              </a:rPr>
              <a:t>Gautam</a:t>
            </a:r>
            <a:r>
              <a:rPr lang="en-US" sz="1800" dirty="0" smtClean="0">
                <a:latin typeface="Times New Roman" pitchFamily="18" charset="0"/>
                <a:cs typeface="Times New Roman" pitchFamily="18" charset="0"/>
              </a:rPr>
              <a:t> </a:t>
            </a:r>
            <a:r>
              <a:rPr lang="en-US" sz="1800" dirty="0" err="1" smtClean="0">
                <a:latin typeface="Times New Roman" pitchFamily="18" charset="0"/>
                <a:cs typeface="Times New Roman" pitchFamily="18" charset="0"/>
              </a:rPr>
              <a:t>Srivastava</a:t>
            </a:r>
            <a:r>
              <a:rPr lang="en-US" sz="1800" dirty="0" smtClean="0">
                <a:latin typeface="Times New Roman" pitchFamily="18" charset="0"/>
                <a:cs typeface="Times New Roman" pitchFamily="18" charset="0"/>
              </a:rPr>
              <a:t>.” Defensive Modeling of Fake News Through Online Social Networks”. IEEE TRANSACTIONS ON COMPUTATIONAL SOCIAL SYSTEMS,</a:t>
            </a:r>
            <a:r>
              <a:rPr lang="en-US" sz="1800" b="1" dirty="0" smtClean="0">
                <a:latin typeface="Times New Roman" pitchFamily="18" charset="0"/>
                <a:cs typeface="Times New Roman" pitchFamily="18" charset="0"/>
              </a:rPr>
              <a:t>P.NO:</a:t>
            </a:r>
            <a:r>
              <a:rPr lang="en-US" sz="1800" dirty="0" smtClean="0">
                <a:latin typeface="Times New Roman" pitchFamily="18" charset="0"/>
                <a:cs typeface="Times New Roman" pitchFamily="18" charset="0"/>
              </a:rPr>
              <a:t>1159-1167</a:t>
            </a:r>
          </a:p>
          <a:p>
            <a:pPr>
              <a:lnSpc>
                <a:spcPct val="170000"/>
              </a:lnSpc>
            </a:pPr>
            <a:r>
              <a:rPr lang="en-US" sz="1800" dirty="0" smtClean="0">
                <a:latin typeface="Times New Roman" pitchFamily="18" charset="0"/>
                <a:cs typeface="Times New Roman" pitchFamily="18" charset="0"/>
              </a:rPr>
              <a:t>[2]</a:t>
            </a:r>
            <a:r>
              <a:rPr lang="en-US" sz="1800" dirty="0" smtClean="0"/>
              <a:t> </a:t>
            </a:r>
            <a:r>
              <a:rPr lang="en-US" sz="1800" dirty="0" err="1" smtClean="0"/>
              <a:t>Nicollas</a:t>
            </a:r>
            <a:r>
              <a:rPr lang="en-US" sz="1800" dirty="0" smtClean="0"/>
              <a:t> R. de Oliveira; Dianne S. V. Medeiros; </a:t>
            </a:r>
            <a:r>
              <a:rPr lang="en-US" sz="1800" u="sng" dirty="0" err="1" smtClean="0"/>
              <a:t>Diogo</a:t>
            </a:r>
            <a:r>
              <a:rPr lang="en-US" sz="1800" u="sng" dirty="0" smtClean="0"/>
              <a:t> M. F. </a:t>
            </a:r>
            <a:r>
              <a:rPr lang="en-US" sz="1800" u="sng" dirty="0" err="1" smtClean="0"/>
              <a:t>Mattos</a:t>
            </a:r>
            <a:r>
              <a:rPr lang="en-US" sz="1800" dirty="0" smtClean="0"/>
              <a:t>. ”</a:t>
            </a:r>
            <a:r>
              <a:rPr lang="en-US" sz="1800" dirty="0" smtClean="0">
                <a:latin typeface="Times New Roman" pitchFamily="18" charset="0"/>
                <a:cs typeface="Times New Roman" pitchFamily="18" charset="0"/>
              </a:rPr>
              <a:t> A Sensitive Stylistic Approach to Identify Fake News on Social Networking “</a:t>
            </a:r>
            <a:r>
              <a:rPr lang="en-US" sz="1800" b="1" dirty="0" smtClean="0"/>
              <a:t> </a:t>
            </a:r>
            <a:r>
              <a:rPr lang="en-US" sz="1800" u="sng" dirty="0" smtClean="0"/>
              <a:t>IEEE Signal Processing Letters, </a:t>
            </a:r>
            <a:r>
              <a:rPr lang="en-US" sz="1800" b="1" dirty="0" smtClean="0">
                <a:latin typeface="Times New Roman" pitchFamily="18" charset="0"/>
                <a:cs typeface="Times New Roman" pitchFamily="18" charset="0"/>
              </a:rPr>
              <a:t>P.NO:</a:t>
            </a:r>
            <a:r>
              <a:rPr lang="en-US" sz="1800" dirty="0" smtClean="0">
                <a:latin typeface="Times New Roman" pitchFamily="18" charset="0"/>
                <a:cs typeface="Times New Roman" pitchFamily="18" charset="0"/>
              </a:rPr>
              <a:t>1250 - 1254 </a:t>
            </a:r>
            <a:endParaRPr lang="en-US" sz="1800" u="sng" dirty="0" smtClean="0"/>
          </a:p>
          <a:p>
            <a:pPr>
              <a:lnSpc>
                <a:spcPct val="170000"/>
              </a:lnSpc>
            </a:pPr>
            <a:r>
              <a:rPr lang="en-US" sz="1800" u="sng" dirty="0" smtClean="0"/>
              <a:t>[3]</a:t>
            </a:r>
            <a:r>
              <a:rPr lang="en-US" sz="1800" dirty="0" smtClean="0">
                <a:latin typeface="Times New Roman" pitchFamily="18" charset="0"/>
                <a:cs typeface="Times New Roman" pitchFamily="18" charset="0"/>
              </a:rPr>
              <a:t> FAIZA MASOOD , GHANA AMMAD, AHMAD ALMOGREN  ,ASSAD ABBAS  , HASAN ALI KHATTAK.” </a:t>
            </a:r>
            <a:r>
              <a:rPr lang="en-US" sz="1800" dirty="0" smtClean="0"/>
              <a:t>Spammer Detection and Fake User Identification on Social Networks “</a:t>
            </a:r>
            <a:r>
              <a:rPr lang="en-US" sz="1800" dirty="0" smtClean="0">
                <a:latin typeface="Times New Roman" pitchFamily="18" charset="0"/>
                <a:cs typeface="Times New Roman" pitchFamily="18" charset="0"/>
              </a:rPr>
              <a:t>IEEE ACCESS.</a:t>
            </a:r>
          </a:p>
          <a:p>
            <a:pPr>
              <a:lnSpc>
                <a:spcPct val="170000"/>
              </a:lnSpc>
            </a:pPr>
            <a:r>
              <a:rPr lang="en-US" sz="1800" dirty="0" smtClean="0">
                <a:latin typeface="Times New Roman" pitchFamily="18" charset="0"/>
                <a:cs typeface="Times New Roman" pitchFamily="18" charset="0"/>
              </a:rPr>
              <a:t>[4] CHUNHONG LIU, JINGJING , YANLEI SHANG , CHUANCHANG LIU , BO CHENG .” Predicting of Job Failure in Compute Cloud Based on Online Extreme Learning Machine: A Comparative Study. “IEEE ACCESS.</a:t>
            </a:r>
          </a:p>
          <a:p>
            <a:pPr>
              <a:lnSpc>
                <a:spcPct val="170000"/>
              </a:lnSpc>
            </a:pPr>
            <a:r>
              <a:rPr lang="en-US" sz="1800" dirty="0" smtClean="0">
                <a:latin typeface="Times New Roman" pitchFamily="18" charset="0"/>
                <a:cs typeface="Times New Roman" pitchFamily="18" charset="0"/>
              </a:rPr>
              <a:t>[5] Biao Wang, </a:t>
            </a:r>
            <a:r>
              <a:rPr lang="en-US" sz="1800" dirty="0" err="1" smtClean="0">
                <a:latin typeface="Times New Roman" pitchFamily="18" charset="0"/>
                <a:cs typeface="Times New Roman" pitchFamily="18" charset="0"/>
              </a:rPr>
              <a:t>Ge</a:t>
            </a:r>
            <a:r>
              <a:rPr lang="en-US" sz="1800" dirty="0" smtClean="0">
                <a:latin typeface="Times New Roman" pitchFamily="18" charset="0"/>
                <a:cs typeface="Times New Roman" pitchFamily="18" charset="0"/>
              </a:rPr>
              <a:t> Chen, </a:t>
            </a:r>
            <a:r>
              <a:rPr lang="en-US" sz="1800" dirty="0" err="1" smtClean="0">
                <a:latin typeface="Times New Roman" pitchFamily="18" charset="0"/>
                <a:cs typeface="Times New Roman" pitchFamily="18" charset="0"/>
              </a:rPr>
              <a:t>Luoyi</a:t>
            </a:r>
            <a:r>
              <a:rPr lang="en-US" sz="1800" dirty="0" smtClean="0">
                <a:latin typeface="Times New Roman" pitchFamily="18" charset="0"/>
                <a:cs typeface="Times New Roman" pitchFamily="18" charset="0"/>
              </a:rPr>
              <a:t> Fu, Li Song, and </a:t>
            </a:r>
            <a:r>
              <a:rPr lang="en-US" sz="1800" dirty="0" err="1" smtClean="0">
                <a:latin typeface="Times New Roman" pitchFamily="18" charset="0"/>
                <a:cs typeface="Times New Roman" pitchFamily="18" charset="0"/>
              </a:rPr>
              <a:t>Xinbing</a:t>
            </a:r>
            <a:r>
              <a:rPr lang="en-US" sz="1800" dirty="0" smtClean="0">
                <a:latin typeface="Times New Roman" pitchFamily="18" charset="0"/>
                <a:cs typeface="Times New Roman" pitchFamily="18" charset="0"/>
              </a:rPr>
              <a:t> Wang .” DRIMUX: Dynamic Rumor Influence Minimization with User Experience in Social Networks “</a:t>
            </a:r>
            <a:r>
              <a:rPr lang="en-US" sz="1800" u="sng" dirty="0" smtClean="0">
                <a:latin typeface="Times New Roman" pitchFamily="18" charset="0"/>
                <a:cs typeface="Times New Roman" pitchFamily="18" charset="0"/>
              </a:rPr>
              <a:t>IEEE Transactions on Knowledge and Data Engineering “.</a:t>
            </a:r>
            <a:r>
              <a:rPr lang="en-US" sz="1800" dirty="0" smtClean="0"/>
              <a:t/>
            </a:r>
            <a:br>
              <a:rPr lang="en-US" sz="1800" dirty="0" smtClean="0"/>
            </a:br>
            <a:endParaRPr lang="en-US" sz="1800" dirty="0">
              <a:latin typeface="Times New Roman" pitchFamily="18" charset="0"/>
              <a:cs typeface="Times New Roman" pitchFamily="18" charset="0"/>
            </a:endParaRPr>
          </a:p>
        </p:txBody>
      </p:sp>
      <p:pic>
        <p:nvPicPr>
          <p:cNvPr id="4" name="Picture 3">
            <a:extLst>
              <a:ext uri="{FF2B5EF4-FFF2-40B4-BE49-F238E27FC236}">
                <a16:creationId xmlns="" xmlns:a16="http://schemas.microsoft.com/office/drawing/2014/main" id="{6CFC5E8C-F3E0-48F2-92B6-949F235A880D}"/>
              </a:ext>
            </a:extLst>
          </p:cNvPr>
          <p:cNvPicPr>
            <a:picLocks noChangeAspect="1"/>
          </p:cNvPicPr>
          <p:nvPr/>
        </p:nvPicPr>
        <p:blipFill rotWithShape="1">
          <a:blip r:embed="rId2" cstate="print">
            <a:extLst>
              <a:ext uri="{28A0092B-C50C-407E-A947-70E740481C1C}">
                <a14:useLocalDpi xmlns="" xmlns:a14="http://schemas.microsoft.com/office/drawing/2010/main" val="0"/>
              </a:ext>
            </a:extLst>
          </a:blip>
          <a:srcRect t="18290" b="7741"/>
          <a:stretch/>
        </p:blipFill>
        <p:spPr>
          <a:xfrm>
            <a:off x="381001" y="304800"/>
            <a:ext cx="1143000" cy="482703"/>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1800" b="1" dirty="0" smtClean="0">
                <a:latin typeface="Times New Roman" pitchFamily="18" charset="0"/>
                <a:cs typeface="Times New Roman" pitchFamily="18" charset="0"/>
              </a:rPr>
              <a:t>PROBLEM DEFINITION</a:t>
            </a:r>
            <a:endParaRPr lang="en-US" sz="1800" b="1" dirty="0">
              <a:latin typeface="Times New Roman" pitchFamily="18" charset="0"/>
              <a:cs typeface="Times New Roman" pitchFamily="18" charset="0"/>
            </a:endParaRPr>
          </a:p>
        </p:txBody>
      </p:sp>
      <p:sp>
        <p:nvSpPr>
          <p:cNvPr id="3" name="Content Placeholder 2"/>
          <p:cNvSpPr>
            <a:spLocks noGrp="1"/>
          </p:cNvSpPr>
          <p:nvPr>
            <p:ph idx="1"/>
          </p:nvPr>
        </p:nvSpPr>
        <p:spPr/>
        <p:txBody>
          <a:bodyPr>
            <a:normAutofit/>
          </a:bodyPr>
          <a:lstStyle/>
          <a:p>
            <a:pPr>
              <a:lnSpc>
                <a:spcPct val="150000"/>
              </a:lnSpc>
              <a:buNone/>
            </a:pPr>
            <a:r>
              <a:rPr lang="en-US" sz="1800" b="1" dirty="0" smtClean="0">
                <a:latin typeface="Times New Roman" pitchFamily="18" charset="0"/>
                <a:cs typeface="Times New Roman" pitchFamily="18" charset="0"/>
              </a:rPr>
              <a:t>OBJECTIVE:</a:t>
            </a:r>
          </a:p>
          <a:p>
            <a:pPr>
              <a:lnSpc>
                <a:spcPct val="150000"/>
              </a:lnSpc>
            </a:pPr>
            <a:r>
              <a:rPr lang="en-US" sz="1800" dirty="0" smtClean="0">
                <a:latin typeface="Times New Roman" pitchFamily="18" charset="0"/>
                <a:cs typeface="Times New Roman" pitchFamily="18" charset="0"/>
              </a:rPr>
              <a:t>Employment scam is one of the serious issues in recent times addressed in the domain of Online Recruitment Frauds (ORF)</a:t>
            </a:r>
          </a:p>
          <a:p>
            <a:pPr>
              <a:lnSpc>
                <a:spcPct val="150000"/>
              </a:lnSpc>
            </a:pPr>
            <a:r>
              <a:rPr lang="en-US" sz="1800" dirty="0" smtClean="0">
                <a:latin typeface="Times New Roman" pitchFamily="18" charset="0"/>
                <a:cs typeface="Times New Roman" pitchFamily="18" charset="0"/>
              </a:rPr>
              <a:t>So we predict the real or fake job posting in internet by  implementing machine learning techniques.</a:t>
            </a:r>
          </a:p>
          <a:p>
            <a:pPr>
              <a:buNone/>
            </a:pPr>
            <a:r>
              <a:rPr lang="en-US" dirty="0" smtClean="0"/>
              <a:t> </a:t>
            </a:r>
            <a:endParaRPr lang="en-US" dirty="0"/>
          </a:p>
        </p:txBody>
      </p:sp>
      <p:pic>
        <p:nvPicPr>
          <p:cNvPr id="4" name="Picture 3">
            <a:extLst>
              <a:ext uri="{FF2B5EF4-FFF2-40B4-BE49-F238E27FC236}">
                <a16:creationId xmlns:a16="http://schemas.microsoft.com/office/drawing/2014/main" xmlns="" id="{6CFC5E8C-F3E0-48F2-92B6-949F235A880D}"/>
              </a:ext>
            </a:extLst>
          </p:cNvPr>
          <p:cNvPicPr>
            <a:picLocks noChangeAspect="1"/>
          </p:cNvPicPr>
          <p:nvPr/>
        </p:nvPicPr>
        <p:blipFill rotWithShape="1">
          <a:blip r:embed="rId2" cstate="print">
            <a:extLst>
              <a:ext uri="{28A0092B-C50C-407E-A947-70E740481C1C}">
                <a14:useLocalDpi xmlns:a14="http://schemas.microsoft.com/office/drawing/2010/main" xmlns="" val="0"/>
              </a:ext>
            </a:extLst>
          </a:blip>
          <a:srcRect t="18290" b="7741"/>
          <a:stretch/>
        </p:blipFill>
        <p:spPr>
          <a:xfrm>
            <a:off x="381001" y="304800"/>
            <a:ext cx="1143000" cy="482703"/>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1800" b="1" dirty="0" smtClean="0">
                <a:latin typeface="Times New Roman" pitchFamily="18" charset="0"/>
                <a:cs typeface="Times New Roman" pitchFamily="18" charset="0"/>
              </a:rPr>
              <a:t>ARCHITECTURE DIAGRAM</a:t>
            </a:r>
            <a:endParaRPr lang="en-US" sz="1800" b="1" dirty="0">
              <a:latin typeface="Times New Roman" pitchFamily="18" charset="0"/>
              <a:cs typeface="Times New Roman" pitchFamily="18" charset="0"/>
            </a:endParaRPr>
          </a:p>
        </p:txBody>
      </p:sp>
      <p:pic>
        <p:nvPicPr>
          <p:cNvPr id="4" name="Content Placeholder 3"/>
          <p:cNvPicPr>
            <a:picLocks noGrp="1" noChangeAspect="1"/>
          </p:cNvPicPr>
          <p:nvPr>
            <p:ph idx="1"/>
          </p:nvPr>
        </p:nvPicPr>
        <p:blipFill>
          <a:blip r:embed="rId2" cstate="print">
            <a:extLst>
              <a:ext uri="{28A0092B-C50C-407E-A947-70E740481C1C}">
                <a14:useLocalDpi xmlns="" xmlns:a14="http://schemas.microsoft.com/office/drawing/2010/main" val="0"/>
              </a:ext>
            </a:extLst>
          </a:blip>
          <a:stretch>
            <a:fillRect/>
          </a:stretch>
        </p:blipFill>
        <p:spPr>
          <a:xfrm>
            <a:off x="1256837" y="1976968"/>
            <a:ext cx="6630326" cy="3772427"/>
          </a:xfrm>
          <a:prstGeom prst="rect">
            <a:avLst/>
          </a:prstGeom>
        </p:spPr>
      </p:pic>
      <p:pic>
        <p:nvPicPr>
          <p:cNvPr id="5" name="Picture 4">
            <a:extLst>
              <a:ext uri="{FF2B5EF4-FFF2-40B4-BE49-F238E27FC236}">
                <a16:creationId xmlns:a16="http://schemas.microsoft.com/office/drawing/2014/main" xmlns="" id="{6CFC5E8C-F3E0-48F2-92B6-949F235A880D}"/>
              </a:ext>
            </a:extLst>
          </p:cNvPr>
          <p:cNvPicPr>
            <a:picLocks noChangeAspect="1"/>
          </p:cNvPicPr>
          <p:nvPr/>
        </p:nvPicPr>
        <p:blipFill rotWithShape="1">
          <a:blip r:embed="rId3" cstate="print">
            <a:extLst>
              <a:ext uri="{28A0092B-C50C-407E-A947-70E740481C1C}">
                <a14:useLocalDpi xmlns:a14="http://schemas.microsoft.com/office/drawing/2010/main" xmlns="" val="0"/>
              </a:ext>
            </a:extLst>
          </a:blip>
          <a:srcRect t="18290" b="7741"/>
          <a:stretch/>
        </p:blipFill>
        <p:spPr>
          <a:xfrm>
            <a:off x="381001" y="304800"/>
            <a:ext cx="1143000" cy="482703"/>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1800" b="1" dirty="0" smtClean="0">
                <a:latin typeface="Times New Roman" pitchFamily="18" charset="0"/>
                <a:cs typeface="Times New Roman" pitchFamily="18" charset="0"/>
              </a:rPr>
              <a:t>USE CASE DIAGRAM</a:t>
            </a:r>
            <a:endParaRPr lang="en-US" sz="1800" b="1" dirty="0">
              <a:latin typeface="Times New Roman" pitchFamily="18" charset="0"/>
              <a:cs typeface="Times New Roman" pitchFamily="18" charset="0"/>
            </a:endParaRPr>
          </a:p>
        </p:txBody>
      </p:sp>
      <p:pic>
        <p:nvPicPr>
          <p:cNvPr id="4" name="Content Placeholder 4">
            <a:extLst>
              <a:ext uri="{FF2B5EF4-FFF2-40B4-BE49-F238E27FC236}">
                <a16:creationId xmlns:wpc="http://schemas.microsoft.com/office/word/2010/wordprocessingCanvas" xmlns:mc="http://schemas.openxmlformats.org/markup-compatibility/2006" xmlns:m="http://schemas.openxmlformats.org/officeDocument/2006/math" xmlns:wp14="http://schemas.microsoft.com/office/word/2010/wordprocessingDrawing" xmlns:wp="http://schemas.openxmlformats.org/drawingml/2006/wordprocessingDrawing" xmlns:w14="http://schemas.microsoft.com/office/word/2010/wordml" xmlns:wpg="http://schemas.microsoft.com/office/word/2010/wordprocessingGroup" xmlns:wpi="http://schemas.microsoft.com/office/word/2010/wordprocessingInk" xmlns:wne="http://schemas.microsoft.com/office/word/2006/wordml" xmlns:wps="http://schemas.microsoft.com/office/word/2010/wordprocessingShape" xmlns:a16="http://schemas.microsoft.com/office/drawing/2014/main" xmlns="" xmlns:w="http://schemas.openxmlformats.org/wordprocessingml/2006/main" xmlns:w10="urn:schemas-microsoft-com:office:word" xmlns:v="urn:schemas-microsoft-com:vml" xmlns:o="urn:schemas-microsoft-com:office:office" xmlns:lc="http://schemas.openxmlformats.org/drawingml/2006/lockedCanvas" id="{DED73B21-57BB-48C1-B5CD-05AA1AFCC08F}"/>
              </a:ext>
            </a:extLst>
          </p:cNvPr>
          <p:cNvPicPr>
            <a:picLocks noGrp="1"/>
          </p:cNvPicPr>
          <p:nvPr>
            <p:ph idx="1"/>
          </p:nvPr>
        </p:nvPicPr>
        <p:blipFill>
          <a:blip r:embed="rId2" cstate="print">
            <a:extLst>
              <a:ext uri="{28A0092B-C50C-407E-A947-70E740481C1C}">
                <a14:useLocalDpi xmlns="" xmlns:wpc="http://schemas.microsoft.com/office/word/2010/wordprocessingCanvas" xmlns:mc="http://schemas.openxmlformats.org/markup-compatibility/2006" xmlns:o="urn:schemas-microsoft-com:office:office" xmlns:m="http://schemas.openxmlformats.org/officeDocument/2006/math" xmlns:v="urn:schemas-microsoft-com:vml" xmlns:wp14="http://schemas.microsoft.com/office/word/2010/wordprocessingDrawing" xmlns:wp="http://schemas.openxmlformats.org/drawingml/2006/wordprocessingDrawing" xmlns:w10="urn:schemas-microsoft-com:office:word" xmlns:w="http://schemas.openxmlformats.org/wordprocessingml/2006/main" xmlns:w14="http://schemas.microsoft.com/office/word/2010/wordml" xmlns:wpg="http://schemas.microsoft.com/office/word/2010/wordprocessingGroup" xmlns:wpi="http://schemas.microsoft.com/office/word/2010/wordprocessingInk" xmlns:wne="http://schemas.microsoft.com/office/word/2006/wordml" xmlns:wps="http://schemas.microsoft.com/office/word/2010/wordprocessingShape" xmlns:a14="http://schemas.microsoft.com/office/drawing/2010/main" xmlns:pic="http://schemas.openxmlformats.org/drawingml/2006/picture" xmlns:lc="http://schemas.openxmlformats.org/drawingml/2006/lockedCanvas" val="0"/>
              </a:ext>
            </a:extLst>
          </a:blip>
          <a:stretch>
            <a:fillRect/>
          </a:stretch>
        </p:blipFill>
        <p:spPr>
          <a:xfrm>
            <a:off x="609600" y="1524000"/>
            <a:ext cx="7924800" cy="4572000"/>
          </a:xfrm>
          <a:prstGeom prst="rect">
            <a:avLst/>
          </a:prstGeom>
        </p:spPr>
      </p:pic>
      <p:pic>
        <p:nvPicPr>
          <p:cNvPr id="5" name="Picture 4">
            <a:extLst>
              <a:ext uri="{FF2B5EF4-FFF2-40B4-BE49-F238E27FC236}">
                <a16:creationId xmlns:a16="http://schemas.microsoft.com/office/drawing/2014/main" xmlns="" id="{6CFC5E8C-F3E0-48F2-92B6-949F235A880D}"/>
              </a:ext>
            </a:extLst>
          </p:cNvPr>
          <p:cNvPicPr>
            <a:picLocks noChangeAspect="1"/>
          </p:cNvPicPr>
          <p:nvPr/>
        </p:nvPicPr>
        <p:blipFill rotWithShape="1">
          <a:blip r:embed="rId3" cstate="print">
            <a:extLst>
              <a:ext uri="{28A0092B-C50C-407E-A947-70E740481C1C}">
                <a14:useLocalDpi xmlns:a14="http://schemas.microsoft.com/office/drawing/2010/main" xmlns="" val="0"/>
              </a:ext>
            </a:extLst>
          </a:blip>
          <a:srcRect t="18290" b="7741"/>
          <a:stretch/>
        </p:blipFill>
        <p:spPr>
          <a:xfrm>
            <a:off x="152401" y="304801"/>
            <a:ext cx="1828800" cy="76200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1800" b="1" dirty="0" smtClean="0">
                <a:latin typeface="Times New Roman" pitchFamily="18" charset="0"/>
                <a:cs typeface="Times New Roman" pitchFamily="18" charset="0"/>
              </a:rPr>
              <a:t>ACTIVITY DIAGRAM</a:t>
            </a:r>
            <a:endParaRPr lang="en-US" sz="1800" b="1" dirty="0">
              <a:latin typeface="Times New Roman" pitchFamily="18" charset="0"/>
              <a:cs typeface="Times New Roman" pitchFamily="18" charset="0"/>
            </a:endParaRPr>
          </a:p>
        </p:txBody>
      </p:sp>
      <p:pic>
        <p:nvPicPr>
          <p:cNvPr id="4" name="Content Placeholder 3"/>
          <p:cNvPicPr>
            <a:picLocks noGrp="1"/>
          </p:cNvPicPr>
          <p:nvPr>
            <p:ph idx="1"/>
          </p:nvPr>
        </p:nvPicPr>
        <p:blipFill>
          <a:blip r:embed="rId2" cstate="print"/>
          <a:stretch>
            <a:fillRect/>
          </a:stretch>
        </p:blipFill>
        <p:spPr>
          <a:xfrm>
            <a:off x="685800" y="1524000"/>
            <a:ext cx="8001000" cy="4648199"/>
          </a:xfrm>
          <a:prstGeom prst="rect">
            <a:avLst/>
          </a:prstGeom>
        </p:spPr>
      </p:pic>
      <p:pic>
        <p:nvPicPr>
          <p:cNvPr id="5" name="Picture 4">
            <a:extLst>
              <a:ext uri="{FF2B5EF4-FFF2-40B4-BE49-F238E27FC236}">
                <a16:creationId xmlns:a16="http://schemas.microsoft.com/office/drawing/2014/main" xmlns="" id="{6CFC5E8C-F3E0-48F2-92B6-949F235A880D}"/>
              </a:ext>
            </a:extLst>
          </p:cNvPr>
          <p:cNvPicPr>
            <a:picLocks noChangeAspect="1"/>
          </p:cNvPicPr>
          <p:nvPr/>
        </p:nvPicPr>
        <p:blipFill rotWithShape="1">
          <a:blip r:embed="rId3" cstate="print">
            <a:extLst>
              <a:ext uri="{28A0092B-C50C-407E-A947-70E740481C1C}">
                <a14:useLocalDpi xmlns:a14="http://schemas.microsoft.com/office/drawing/2010/main" xmlns="" val="0"/>
              </a:ext>
            </a:extLst>
          </a:blip>
          <a:srcRect t="18290" b="7741"/>
          <a:stretch/>
        </p:blipFill>
        <p:spPr>
          <a:xfrm>
            <a:off x="152401" y="304801"/>
            <a:ext cx="1828800" cy="76200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713</TotalTime>
  <Words>1641</Words>
  <Application>Microsoft Office PowerPoint</Application>
  <PresentationFormat>On-screen Show (4:3)</PresentationFormat>
  <Paragraphs>166</Paragraphs>
  <Slides>55</Slides>
  <Notes>0</Notes>
  <HiddenSlides>0</HiddenSlides>
  <MMClips>0</MMClips>
  <ScaleCrop>false</ScaleCrop>
  <HeadingPairs>
    <vt:vector size="4" baseType="variant">
      <vt:variant>
        <vt:lpstr>Theme</vt:lpstr>
      </vt:variant>
      <vt:variant>
        <vt:i4>1</vt:i4>
      </vt:variant>
      <vt:variant>
        <vt:lpstr>Slide Titles</vt:lpstr>
      </vt:variant>
      <vt:variant>
        <vt:i4>55</vt:i4>
      </vt:variant>
    </vt:vector>
  </HeadingPairs>
  <TitlesOfParts>
    <vt:vector size="56" baseType="lpstr">
      <vt:lpstr>Office Theme</vt:lpstr>
      <vt:lpstr>     REAL AND FRAUDULENT JOB POSTING PREDICTION USING MACHINE LEARNING TECHNIQUES  By KHIRAN.G                              Reg.no:RA1711003010717 MAGESHWAR.S                    Reg.no:RA1711003040087  KRISHNA SAI.M                    Reg.no:RA1711003040088            </vt:lpstr>
      <vt:lpstr>ABSTRACT</vt:lpstr>
      <vt:lpstr>EXISTING SYSTEM</vt:lpstr>
      <vt:lpstr>ISSUES AND INTERFERNCE</vt:lpstr>
      <vt:lpstr>PROPOSED SYSTEM</vt:lpstr>
      <vt:lpstr>PROBLEM DEFINITION</vt:lpstr>
      <vt:lpstr>ARCHITECTURE DIAGRAM</vt:lpstr>
      <vt:lpstr>USE CASE DIAGRAM</vt:lpstr>
      <vt:lpstr>ACTIVITY DIAGRAM</vt:lpstr>
      <vt:lpstr>WORK FLOW DIAGRAM</vt:lpstr>
      <vt:lpstr>CLASS DIAGRAM</vt:lpstr>
      <vt:lpstr>SEQUENCE DIAGRAM</vt:lpstr>
      <vt:lpstr> Entity Relationship Diagram (ERD) </vt:lpstr>
      <vt:lpstr>TECHNICAL MODULES</vt:lpstr>
      <vt:lpstr>1) Data validation and Pre-processing technique</vt:lpstr>
      <vt:lpstr>2) Data visualization</vt:lpstr>
      <vt:lpstr> 3) Performance measurements of ML algorithms </vt:lpstr>
      <vt:lpstr> 4) Implementation of LSTM model for training and testing </vt:lpstr>
      <vt:lpstr>5) Build a model for LSTM Neural Network. </vt:lpstr>
      <vt:lpstr>ALGORITHMS /FORMULAS USED</vt:lpstr>
      <vt:lpstr>ALGORITHMS/FORMULAS USED</vt:lpstr>
      <vt:lpstr>ALGORITHMS/FORMULAS USED</vt:lpstr>
      <vt:lpstr>DEMO FOR MODULE-1</vt:lpstr>
      <vt:lpstr>DEMO FOR MODULE-1</vt:lpstr>
      <vt:lpstr>DEMO FOR MODULE-1</vt:lpstr>
      <vt:lpstr>DEMO FOR MODULE-1</vt:lpstr>
      <vt:lpstr>DEMO FOR MODULE-1</vt:lpstr>
      <vt:lpstr>DEMO FOR MODULE-1</vt:lpstr>
      <vt:lpstr>DEMO FOR MODULE-1</vt:lpstr>
      <vt:lpstr>DEMO FOR MODULE-1</vt:lpstr>
      <vt:lpstr>DEMO FOR MODULE-2</vt:lpstr>
      <vt:lpstr>DEMO FOR MODULE-2</vt:lpstr>
      <vt:lpstr>DEMO FOR MODULE-3</vt:lpstr>
      <vt:lpstr>DEMO FOR MODULE-3</vt:lpstr>
      <vt:lpstr>DEMO FOR MODULE-3</vt:lpstr>
      <vt:lpstr>DEMO FOR MODULE-3</vt:lpstr>
      <vt:lpstr>DEMO FOE MODULE-3</vt:lpstr>
      <vt:lpstr>DEMO FOR MODULE-4</vt:lpstr>
      <vt:lpstr>DEMO FOR MODULE-4</vt:lpstr>
      <vt:lpstr>DEMO FOR MODULE-5</vt:lpstr>
      <vt:lpstr>DEMO FOR MODULE-5</vt:lpstr>
      <vt:lpstr>DEMO FOR MODULE-5</vt:lpstr>
      <vt:lpstr>PUBLICATION</vt:lpstr>
      <vt:lpstr>PUBLICATION</vt:lpstr>
      <vt:lpstr>PLAGIARISM REPORT(Paper)</vt:lpstr>
      <vt:lpstr>PLAGIARISM REPORT(Report)</vt:lpstr>
      <vt:lpstr>Slide 47</vt:lpstr>
      <vt:lpstr>What percentage of work was completed as per the original plan at the submission of project report</vt:lpstr>
      <vt:lpstr>Highlight the originality of the project </vt:lpstr>
      <vt:lpstr>In your team's view what is the innovation / new idea / concept / technique that can be highlighted in your project </vt:lpstr>
      <vt:lpstr>  What mathematical / software Tools were used for design / analysis / simulation/ testing etc </vt:lpstr>
      <vt:lpstr> State the contribution made by the individual team members</vt:lpstr>
      <vt:lpstr>Slide 53</vt:lpstr>
      <vt:lpstr>Challenges faced during the execution of the project and how it was resolved</vt:lpstr>
      <vt:lpstr>REFERENCES</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REAL AND FRAUDULENT JOB POSTING PREDICTION AND DETECTION   By KHIRAN.G                              Reg.no:RA1711003010717   MAGESHWAR.S                    Reg.no:RA1711003040087   KRISHNA SAI.M                    Reg.no:RA1711003040088</dc:title>
  <dc:creator>dell</dc:creator>
  <cp:lastModifiedBy>dell</cp:lastModifiedBy>
  <cp:revision>71</cp:revision>
  <dcterms:created xsi:type="dcterms:W3CDTF">2021-02-25T07:46:37Z</dcterms:created>
  <dcterms:modified xsi:type="dcterms:W3CDTF">2021-05-15T05:36:31Z</dcterms:modified>
</cp:coreProperties>
</file>